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5"/>
  </p:notesMasterIdLst>
  <p:handoutMasterIdLst>
    <p:handoutMasterId r:id="rId176"/>
  </p:handoutMasterIdLst>
  <p:sldIdLst>
    <p:sldId id="453" r:id="rId2"/>
    <p:sldId id="875" r:id="rId3"/>
    <p:sldId id="704" r:id="rId4"/>
    <p:sldId id="703" r:id="rId5"/>
    <p:sldId id="892" r:id="rId6"/>
    <p:sldId id="705" r:id="rId7"/>
    <p:sldId id="706" r:id="rId8"/>
    <p:sldId id="707" r:id="rId9"/>
    <p:sldId id="708" r:id="rId10"/>
    <p:sldId id="709" r:id="rId11"/>
    <p:sldId id="711" r:id="rId12"/>
    <p:sldId id="710" r:id="rId13"/>
    <p:sldId id="712" r:id="rId14"/>
    <p:sldId id="713" r:id="rId15"/>
    <p:sldId id="724" r:id="rId16"/>
    <p:sldId id="721" r:id="rId17"/>
    <p:sldId id="884" r:id="rId18"/>
    <p:sldId id="887" r:id="rId19"/>
    <p:sldId id="886" r:id="rId20"/>
    <p:sldId id="889" r:id="rId21"/>
    <p:sldId id="878" r:id="rId22"/>
    <p:sldId id="885" r:id="rId23"/>
    <p:sldId id="883" r:id="rId24"/>
    <p:sldId id="890" r:id="rId25"/>
    <p:sldId id="882" r:id="rId26"/>
    <p:sldId id="881" r:id="rId27"/>
    <p:sldId id="880" r:id="rId28"/>
    <p:sldId id="879" r:id="rId29"/>
    <p:sldId id="807" r:id="rId30"/>
    <p:sldId id="888" r:id="rId31"/>
    <p:sldId id="728" r:id="rId32"/>
    <p:sldId id="729" r:id="rId33"/>
    <p:sldId id="734" r:id="rId34"/>
    <p:sldId id="730" r:id="rId35"/>
    <p:sldId id="731" r:id="rId36"/>
    <p:sldId id="732" r:id="rId37"/>
    <p:sldId id="733" r:id="rId38"/>
    <p:sldId id="752" r:id="rId39"/>
    <p:sldId id="753" r:id="rId40"/>
    <p:sldId id="758" r:id="rId41"/>
    <p:sldId id="759" r:id="rId42"/>
    <p:sldId id="760" r:id="rId43"/>
    <p:sldId id="761" r:id="rId44"/>
    <p:sldId id="762" r:id="rId45"/>
    <p:sldId id="763" r:id="rId46"/>
    <p:sldId id="764" r:id="rId47"/>
    <p:sldId id="765" r:id="rId48"/>
    <p:sldId id="766" r:id="rId49"/>
    <p:sldId id="767" r:id="rId50"/>
    <p:sldId id="768" r:id="rId51"/>
    <p:sldId id="769" r:id="rId52"/>
    <p:sldId id="770" r:id="rId53"/>
    <p:sldId id="771" r:id="rId54"/>
    <p:sldId id="772" r:id="rId55"/>
    <p:sldId id="773" r:id="rId56"/>
    <p:sldId id="774" r:id="rId57"/>
    <p:sldId id="775" r:id="rId58"/>
    <p:sldId id="776" r:id="rId59"/>
    <p:sldId id="777" r:id="rId60"/>
    <p:sldId id="722" r:id="rId61"/>
    <p:sldId id="868" r:id="rId62"/>
    <p:sldId id="735" r:id="rId63"/>
    <p:sldId id="736" r:id="rId64"/>
    <p:sldId id="737" r:id="rId65"/>
    <p:sldId id="738" r:id="rId66"/>
    <p:sldId id="808" r:id="rId67"/>
    <p:sldId id="778" r:id="rId68"/>
    <p:sldId id="725" r:id="rId69"/>
    <p:sldId id="779" r:id="rId70"/>
    <p:sldId id="780" r:id="rId71"/>
    <p:sldId id="781" r:id="rId72"/>
    <p:sldId id="782" r:id="rId73"/>
    <p:sldId id="783" r:id="rId74"/>
    <p:sldId id="809" r:id="rId75"/>
    <p:sldId id="810" r:id="rId76"/>
    <p:sldId id="811" r:id="rId77"/>
    <p:sldId id="812" r:id="rId78"/>
    <p:sldId id="814" r:id="rId79"/>
    <p:sldId id="813" r:id="rId80"/>
    <p:sldId id="784" r:id="rId81"/>
    <p:sldId id="739" r:id="rId82"/>
    <p:sldId id="718" r:id="rId83"/>
    <p:sldId id="740" r:id="rId84"/>
    <p:sldId id="741" r:id="rId85"/>
    <p:sldId id="747" r:id="rId86"/>
    <p:sldId id="748" r:id="rId87"/>
    <p:sldId id="815" r:id="rId88"/>
    <p:sldId id="749" r:id="rId89"/>
    <p:sldId id="750" r:id="rId90"/>
    <p:sldId id="785" r:id="rId91"/>
    <p:sldId id="816" r:id="rId92"/>
    <p:sldId id="891" r:id="rId93"/>
    <p:sldId id="751" r:id="rId94"/>
    <p:sldId id="817" r:id="rId95"/>
    <p:sldId id="818" r:id="rId96"/>
    <p:sldId id="869" r:id="rId97"/>
    <p:sldId id="786" r:id="rId98"/>
    <p:sldId id="893" r:id="rId99"/>
    <p:sldId id="894" r:id="rId100"/>
    <p:sldId id="790" r:id="rId101"/>
    <p:sldId id="791" r:id="rId102"/>
    <p:sldId id="792" r:id="rId103"/>
    <p:sldId id="793" r:id="rId104"/>
    <p:sldId id="794" r:id="rId105"/>
    <p:sldId id="795" r:id="rId106"/>
    <p:sldId id="796" r:id="rId107"/>
    <p:sldId id="797" r:id="rId108"/>
    <p:sldId id="870" r:id="rId109"/>
    <p:sldId id="798" r:id="rId110"/>
    <p:sldId id="742" r:id="rId111"/>
    <p:sldId id="743" r:id="rId112"/>
    <p:sldId id="744" r:id="rId113"/>
    <p:sldId id="745" r:id="rId114"/>
    <p:sldId id="787" r:id="rId115"/>
    <p:sldId id="819" r:id="rId116"/>
    <p:sldId id="789" r:id="rId117"/>
    <p:sldId id="820" r:id="rId118"/>
    <p:sldId id="799" r:id="rId119"/>
    <p:sldId id="800" r:id="rId120"/>
    <p:sldId id="823" r:id="rId121"/>
    <p:sldId id="824" r:id="rId122"/>
    <p:sldId id="825" r:id="rId123"/>
    <p:sldId id="801" r:id="rId124"/>
    <p:sldId id="802" r:id="rId125"/>
    <p:sldId id="803" r:id="rId126"/>
    <p:sldId id="804" r:id="rId127"/>
    <p:sldId id="805" r:id="rId128"/>
    <p:sldId id="806" r:id="rId129"/>
    <p:sldId id="821" r:id="rId130"/>
    <p:sldId id="822" r:id="rId131"/>
    <p:sldId id="826" r:id="rId132"/>
    <p:sldId id="871" r:id="rId133"/>
    <p:sldId id="872" r:id="rId134"/>
    <p:sldId id="873" r:id="rId135"/>
    <p:sldId id="827" r:id="rId136"/>
    <p:sldId id="828" r:id="rId137"/>
    <p:sldId id="829" r:id="rId138"/>
    <p:sldId id="830" r:id="rId139"/>
    <p:sldId id="874" r:id="rId140"/>
    <p:sldId id="831" r:id="rId141"/>
    <p:sldId id="832" r:id="rId142"/>
    <p:sldId id="834" r:id="rId143"/>
    <p:sldId id="835" r:id="rId144"/>
    <p:sldId id="836" r:id="rId145"/>
    <p:sldId id="837" r:id="rId146"/>
    <p:sldId id="838" r:id="rId147"/>
    <p:sldId id="833" r:id="rId148"/>
    <p:sldId id="867" r:id="rId149"/>
    <p:sldId id="839" r:id="rId150"/>
    <p:sldId id="840" r:id="rId151"/>
    <p:sldId id="851" r:id="rId152"/>
    <p:sldId id="841" r:id="rId153"/>
    <p:sldId id="847" r:id="rId154"/>
    <p:sldId id="848" r:id="rId155"/>
    <p:sldId id="849" r:id="rId156"/>
    <p:sldId id="850" r:id="rId157"/>
    <p:sldId id="852" r:id="rId158"/>
    <p:sldId id="842" r:id="rId159"/>
    <p:sldId id="853" r:id="rId160"/>
    <p:sldId id="855" r:id="rId161"/>
    <p:sldId id="856" r:id="rId162"/>
    <p:sldId id="857" r:id="rId163"/>
    <p:sldId id="854" r:id="rId164"/>
    <p:sldId id="858" r:id="rId165"/>
    <p:sldId id="843" r:id="rId166"/>
    <p:sldId id="859" r:id="rId167"/>
    <p:sldId id="860" r:id="rId168"/>
    <p:sldId id="861" r:id="rId169"/>
    <p:sldId id="862" r:id="rId170"/>
    <p:sldId id="863" r:id="rId171"/>
    <p:sldId id="866" r:id="rId172"/>
    <p:sldId id="865" r:id="rId173"/>
    <p:sldId id="864" r:id="rId174"/>
  </p:sldIdLst>
  <p:sldSz cx="9144000" cy="6858000" type="screen4x3"/>
  <p:notesSz cx="7315200" cy="96012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775FFC-8470-4BE9-800E-8F3D509788A5}">
          <p14:sldIdLst>
            <p14:sldId id="453"/>
            <p14:sldId id="875"/>
            <p14:sldId id="704"/>
            <p14:sldId id="703"/>
            <p14:sldId id="892"/>
            <p14:sldId id="705"/>
            <p14:sldId id="706"/>
            <p14:sldId id="707"/>
            <p14:sldId id="708"/>
            <p14:sldId id="709"/>
            <p14:sldId id="711"/>
            <p14:sldId id="710"/>
            <p14:sldId id="712"/>
            <p14:sldId id="713"/>
            <p14:sldId id="724"/>
            <p14:sldId id="721"/>
            <p14:sldId id="884"/>
            <p14:sldId id="887"/>
            <p14:sldId id="886"/>
            <p14:sldId id="889"/>
            <p14:sldId id="878"/>
            <p14:sldId id="885"/>
            <p14:sldId id="883"/>
            <p14:sldId id="890"/>
            <p14:sldId id="882"/>
            <p14:sldId id="881"/>
            <p14:sldId id="880"/>
            <p14:sldId id="879"/>
            <p14:sldId id="807"/>
            <p14:sldId id="888"/>
            <p14:sldId id="728"/>
            <p14:sldId id="729"/>
            <p14:sldId id="734"/>
            <p14:sldId id="730"/>
            <p14:sldId id="731"/>
            <p14:sldId id="732"/>
            <p14:sldId id="733"/>
            <p14:sldId id="752"/>
            <p14:sldId id="753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22"/>
            <p14:sldId id="868"/>
            <p14:sldId id="735"/>
            <p14:sldId id="736"/>
            <p14:sldId id="737"/>
            <p14:sldId id="738"/>
            <p14:sldId id="808"/>
            <p14:sldId id="778"/>
            <p14:sldId id="725"/>
            <p14:sldId id="779"/>
            <p14:sldId id="780"/>
            <p14:sldId id="781"/>
            <p14:sldId id="782"/>
            <p14:sldId id="783"/>
            <p14:sldId id="809"/>
            <p14:sldId id="810"/>
            <p14:sldId id="811"/>
            <p14:sldId id="812"/>
            <p14:sldId id="814"/>
            <p14:sldId id="813"/>
            <p14:sldId id="784"/>
            <p14:sldId id="739"/>
            <p14:sldId id="718"/>
            <p14:sldId id="740"/>
            <p14:sldId id="741"/>
            <p14:sldId id="747"/>
            <p14:sldId id="748"/>
            <p14:sldId id="815"/>
            <p14:sldId id="749"/>
            <p14:sldId id="750"/>
            <p14:sldId id="785"/>
            <p14:sldId id="816"/>
            <p14:sldId id="891"/>
            <p14:sldId id="751"/>
            <p14:sldId id="817"/>
            <p14:sldId id="818"/>
            <p14:sldId id="869"/>
            <p14:sldId id="786"/>
            <p14:sldId id="893"/>
            <p14:sldId id="894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870"/>
            <p14:sldId id="798"/>
          </p14:sldIdLst>
        </p14:section>
        <p14:section name="Untitled Section" id="{9316BE91-4509-4C8D-A337-AA80FAF8F083}">
          <p14:sldIdLst>
            <p14:sldId id="742"/>
            <p14:sldId id="743"/>
            <p14:sldId id="744"/>
            <p14:sldId id="745"/>
            <p14:sldId id="787"/>
            <p14:sldId id="819"/>
            <p14:sldId id="789"/>
            <p14:sldId id="820"/>
            <p14:sldId id="799"/>
            <p14:sldId id="800"/>
            <p14:sldId id="823"/>
            <p14:sldId id="824"/>
            <p14:sldId id="825"/>
            <p14:sldId id="801"/>
            <p14:sldId id="802"/>
            <p14:sldId id="803"/>
            <p14:sldId id="804"/>
            <p14:sldId id="805"/>
            <p14:sldId id="806"/>
            <p14:sldId id="821"/>
            <p14:sldId id="822"/>
            <p14:sldId id="826"/>
            <p14:sldId id="871"/>
            <p14:sldId id="872"/>
            <p14:sldId id="873"/>
            <p14:sldId id="827"/>
            <p14:sldId id="828"/>
            <p14:sldId id="829"/>
            <p14:sldId id="830"/>
            <p14:sldId id="874"/>
            <p14:sldId id="831"/>
            <p14:sldId id="832"/>
            <p14:sldId id="834"/>
            <p14:sldId id="835"/>
            <p14:sldId id="836"/>
            <p14:sldId id="837"/>
            <p14:sldId id="838"/>
            <p14:sldId id="833"/>
            <p14:sldId id="867"/>
            <p14:sldId id="839"/>
            <p14:sldId id="840"/>
            <p14:sldId id="851"/>
            <p14:sldId id="841"/>
            <p14:sldId id="847"/>
            <p14:sldId id="848"/>
            <p14:sldId id="849"/>
            <p14:sldId id="850"/>
            <p14:sldId id="852"/>
            <p14:sldId id="842"/>
            <p14:sldId id="853"/>
            <p14:sldId id="855"/>
            <p14:sldId id="856"/>
            <p14:sldId id="857"/>
            <p14:sldId id="854"/>
            <p14:sldId id="858"/>
            <p14:sldId id="843"/>
            <p14:sldId id="859"/>
            <p14:sldId id="860"/>
            <p14:sldId id="861"/>
            <p14:sldId id="862"/>
            <p14:sldId id="863"/>
            <p14:sldId id="866"/>
            <p14:sldId id="865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8CE4"/>
    <a:srgbClr val="FF00FF"/>
    <a:srgbClr val="C2FFF0"/>
    <a:srgbClr val="BBBBEF"/>
    <a:srgbClr val="FFFF99"/>
    <a:srgbClr val="0066FF"/>
    <a:srgbClr val="FF0066"/>
    <a:srgbClr val="009644"/>
    <a:srgbClr val="D6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A0F9D-9AE2-46F0-BA5C-24A2008DA665}" v="248" dt="2022-01-18T19:43:33.393"/>
    <p1510:client id="{15D937A8-8EAC-6724-B5CD-EDF1DBF3B2D8}" v="70" dt="2022-01-18T17:01:51.173"/>
    <p1510:client id="{4D56444D-3D5E-7FBA-C351-A7ED1023EA6C}" v="2659" dt="2022-01-18T14:24:34.416"/>
    <p1510:client id="{59FC3B5C-E2BD-B446-3A94-F97A7B6BDAC3}" v="1113" dt="2022-01-18T16:51:10.483"/>
    <p1510:client id="{5B8C3CF4-89D9-CA70-10BE-082868CBBDC0}" v="30" dt="2022-01-16T22:46:23.601"/>
    <p1510:client id="{BB50A871-DCD7-C34D-78B4-F61EEFBE6C56}" v="392" dt="2022-01-16T22:23:33.284"/>
    <p1510:client id="{C4C7254B-4126-45F1-ADCB-E1C13159CE72}" v="2" dt="2022-01-12T21:38:11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handoutMaster" Target="handoutMasters/handout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21" Type="http://schemas.openxmlformats.org/officeDocument/2006/relationships/image" Target="../media/image21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20" Type="http://schemas.openxmlformats.org/officeDocument/2006/relationships/image" Target="../media/image20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19" Type="http://schemas.openxmlformats.org/officeDocument/2006/relationships/image" Target="../media/image19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10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9.wmf"/><Relationship Id="rId18" Type="http://schemas.openxmlformats.org/officeDocument/2006/relationships/image" Target="../media/image54.wmf"/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12" Type="http://schemas.openxmlformats.org/officeDocument/2006/relationships/image" Target="../media/image48.wmf"/><Relationship Id="rId17" Type="http://schemas.openxmlformats.org/officeDocument/2006/relationships/image" Target="../media/image53.wmf"/><Relationship Id="rId2" Type="http://schemas.openxmlformats.org/officeDocument/2006/relationships/image" Target="../media/image37.wmf"/><Relationship Id="rId16" Type="http://schemas.openxmlformats.org/officeDocument/2006/relationships/image" Target="../media/image52.wmf"/><Relationship Id="rId1" Type="http://schemas.openxmlformats.org/officeDocument/2006/relationships/image" Target="../media/image10.wmf"/><Relationship Id="rId6" Type="http://schemas.openxmlformats.org/officeDocument/2006/relationships/image" Target="../media/image41.wmf"/><Relationship Id="rId11" Type="http://schemas.openxmlformats.org/officeDocument/2006/relationships/image" Target="../media/image47.wmf"/><Relationship Id="rId5" Type="http://schemas.openxmlformats.org/officeDocument/2006/relationships/image" Target="../media/image40.wmf"/><Relationship Id="rId15" Type="http://schemas.openxmlformats.org/officeDocument/2006/relationships/image" Target="../media/image51.wmf"/><Relationship Id="rId10" Type="http://schemas.openxmlformats.org/officeDocument/2006/relationships/image" Target="../media/image46.wmf"/><Relationship Id="rId19" Type="http://schemas.openxmlformats.org/officeDocument/2006/relationships/image" Target="../media/image55.wmf"/><Relationship Id="rId4" Type="http://schemas.openxmlformats.org/officeDocument/2006/relationships/image" Target="../media/image39.wmf"/><Relationship Id="rId9" Type="http://schemas.openxmlformats.org/officeDocument/2006/relationships/image" Target="../media/image45.wmf"/><Relationship Id="rId14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image" Target="../media/image80.wmf"/><Relationship Id="rId18" Type="http://schemas.openxmlformats.org/officeDocument/2006/relationships/image" Target="../media/image85.wmf"/><Relationship Id="rId3" Type="http://schemas.openxmlformats.org/officeDocument/2006/relationships/image" Target="../media/image70.wmf"/><Relationship Id="rId21" Type="http://schemas.openxmlformats.org/officeDocument/2006/relationships/image" Target="../media/image88.wmf"/><Relationship Id="rId7" Type="http://schemas.openxmlformats.org/officeDocument/2006/relationships/image" Target="../media/image74.wmf"/><Relationship Id="rId12" Type="http://schemas.openxmlformats.org/officeDocument/2006/relationships/image" Target="../media/image79.wmf"/><Relationship Id="rId17" Type="http://schemas.openxmlformats.org/officeDocument/2006/relationships/image" Target="../media/image84.wmf"/><Relationship Id="rId25" Type="http://schemas.openxmlformats.org/officeDocument/2006/relationships/image" Target="../media/image92.wmf"/><Relationship Id="rId2" Type="http://schemas.openxmlformats.org/officeDocument/2006/relationships/image" Target="../media/image69.wmf"/><Relationship Id="rId16" Type="http://schemas.openxmlformats.org/officeDocument/2006/relationships/image" Target="../media/image83.wmf"/><Relationship Id="rId20" Type="http://schemas.openxmlformats.org/officeDocument/2006/relationships/image" Target="../media/image87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24" Type="http://schemas.openxmlformats.org/officeDocument/2006/relationships/image" Target="../media/image91.wmf"/><Relationship Id="rId5" Type="http://schemas.openxmlformats.org/officeDocument/2006/relationships/image" Target="../media/image72.png"/><Relationship Id="rId15" Type="http://schemas.openxmlformats.org/officeDocument/2006/relationships/image" Target="../media/image82.wmf"/><Relationship Id="rId23" Type="http://schemas.openxmlformats.org/officeDocument/2006/relationships/image" Target="../media/image90.wmf"/><Relationship Id="rId10" Type="http://schemas.openxmlformats.org/officeDocument/2006/relationships/image" Target="../media/image77.wmf"/><Relationship Id="rId19" Type="http://schemas.openxmlformats.org/officeDocument/2006/relationships/image" Target="../media/image86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Relationship Id="rId14" Type="http://schemas.openxmlformats.org/officeDocument/2006/relationships/image" Target="../media/image81.wmf"/><Relationship Id="rId22" Type="http://schemas.openxmlformats.org/officeDocument/2006/relationships/image" Target="../media/image8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22.wmf"/><Relationship Id="rId18" Type="http://schemas.openxmlformats.org/officeDocument/2006/relationships/image" Target="../media/image23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6.wmf"/><Relationship Id="rId2" Type="http://schemas.openxmlformats.org/officeDocument/2006/relationships/image" Target="../media/image2.wmf"/><Relationship Id="rId16" Type="http://schemas.openxmlformats.org/officeDocument/2006/relationships/image" Target="../media/image15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4.wmf"/><Relationship Id="rId10" Type="http://schemas.openxmlformats.org/officeDocument/2006/relationships/image" Target="../media/image10.wmf"/><Relationship Id="rId19" Type="http://schemas.openxmlformats.org/officeDocument/2006/relationships/image" Target="../media/image24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9" Type="http://schemas.openxmlformats.org/officeDocument/2006/relationships/image" Target="../media/image1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16.wmf"/><Relationship Id="rId4" Type="http://schemas.openxmlformats.org/officeDocument/2006/relationships/image" Target="../media/image16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13" Type="http://schemas.openxmlformats.org/officeDocument/2006/relationships/image" Target="../media/image138.wmf"/><Relationship Id="rId18" Type="http://schemas.openxmlformats.org/officeDocument/2006/relationships/image" Target="../media/image143.wmf"/><Relationship Id="rId3" Type="http://schemas.openxmlformats.org/officeDocument/2006/relationships/image" Target="../media/image128.wmf"/><Relationship Id="rId21" Type="http://schemas.openxmlformats.org/officeDocument/2006/relationships/image" Target="../media/image146.wmf"/><Relationship Id="rId7" Type="http://schemas.openxmlformats.org/officeDocument/2006/relationships/image" Target="../media/image132.wmf"/><Relationship Id="rId12" Type="http://schemas.openxmlformats.org/officeDocument/2006/relationships/image" Target="../media/image137.wmf"/><Relationship Id="rId17" Type="http://schemas.openxmlformats.org/officeDocument/2006/relationships/image" Target="../media/image142.wmf"/><Relationship Id="rId2" Type="http://schemas.openxmlformats.org/officeDocument/2006/relationships/image" Target="../media/image127.wmf"/><Relationship Id="rId16" Type="http://schemas.openxmlformats.org/officeDocument/2006/relationships/image" Target="../media/image141.wmf"/><Relationship Id="rId20" Type="http://schemas.openxmlformats.org/officeDocument/2006/relationships/image" Target="../media/image145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11" Type="http://schemas.openxmlformats.org/officeDocument/2006/relationships/image" Target="../media/image136.wmf"/><Relationship Id="rId5" Type="http://schemas.openxmlformats.org/officeDocument/2006/relationships/image" Target="../media/image130.wmf"/><Relationship Id="rId15" Type="http://schemas.openxmlformats.org/officeDocument/2006/relationships/image" Target="../media/image140.wmf"/><Relationship Id="rId23" Type="http://schemas.openxmlformats.org/officeDocument/2006/relationships/image" Target="../media/image148.wmf"/><Relationship Id="rId10" Type="http://schemas.openxmlformats.org/officeDocument/2006/relationships/image" Target="../media/image135.wmf"/><Relationship Id="rId19" Type="http://schemas.openxmlformats.org/officeDocument/2006/relationships/image" Target="../media/image144.wmf"/><Relationship Id="rId4" Type="http://schemas.openxmlformats.org/officeDocument/2006/relationships/image" Target="../media/image129.wmf"/><Relationship Id="rId9" Type="http://schemas.openxmlformats.org/officeDocument/2006/relationships/image" Target="../media/image134.wmf"/><Relationship Id="rId14" Type="http://schemas.openxmlformats.org/officeDocument/2006/relationships/image" Target="../media/image139.wmf"/><Relationship Id="rId22" Type="http://schemas.openxmlformats.org/officeDocument/2006/relationships/image" Target="../media/image147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10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4BEA3BF-F810-477C-BFCA-3957C4F0C1A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466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98A3-6289-4FF5-AF34-C83DA636DDF3}" type="datetimeFigureOut">
              <a:rPr lang="fr-CA" smtClean="0"/>
              <a:pPr/>
              <a:t>2022-01-18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412E-84D3-4270-BB95-6A87A5CCEE37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4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5309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E2AC-3E6C-413B-A4D4-7ABC9F03061F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C70C5-851B-4A4C-89ED-B641030BA0DF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7EEE7-19AF-42DD-8F84-87E012B28385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82919-9BAA-4552-A19E-DA5FA1CF0A97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A748F-EF95-4F40-9242-657DE9899ECA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3C11A-35CC-4057-B5D4-028A0F4C3801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05A89-475B-4486-981F-805C66C3F40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5D167-7540-419A-9B9C-1D706FF61D15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3439E-A043-4B4E-965B-0020F358BE0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BB574-E000-4690-A9AE-F01EB8D6FE56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4EB63-D141-49AA-8336-FAD5CA534F63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9E530BD-CD1B-4BFE-A354-25BAA3BBFDFC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6.jpeg"/><Relationship Id="rId4" Type="http://schemas.openxmlformats.org/officeDocument/2006/relationships/image" Target="../media/image35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113.wmf"/><Relationship Id="rId9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87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91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85.bin"/><Relationship Id="rId14" Type="http://schemas.openxmlformats.org/officeDocument/2006/relationships/oleObject" Target="../embeddings/oleObject88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7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7.bin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193.bin"/><Relationship Id="rId18" Type="http://schemas.openxmlformats.org/officeDocument/2006/relationships/image" Target="../media/image123.wmf"/><Relationship Id="rId3" Type="http://schemas.openxmlformats.org/officeDocument/2006/relationships/oleObject" Target="../embeddings/oleObject188.bin"/><Relationship Id="rId7" Type="http://schemas.openxmlformats.org/officeDocument/2006/relationships/oleObject" Target="../embeddings/oleObject190.bin"/><Relationship Id="rId12" Type="http://schemas.openxmlformats.org/officeDocument/2006/relationships/image" Target="../media/image120.wmf"/><Relationship Id="rId1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2.wmf"/><Relationship Id="rId20" Type="http://schemas.openxmlformats.org/officeDocument/2006/relationships/image" Target="../media/image124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92.bin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194.bin"/><Relationship Id="rId10" Type="http://schemas.openxmlformats.org/officeDocument/2006/relationships/image" Target="../media/image119.wmf"/><Relationship Id="rId19" Type="http://schemas.openxmlformats.org/officeDocument/2006/relationships/oleObject" Target="../embeddings/oleObject196.bin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91.bin"/><Relationship Id="rId14" Type="http://schemas.openxmlformats.org/officeDocument/2006/relationships/image" Target="../media/image121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16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99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01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02.bin"/><Relationship Id="rId7" Type="http://schemas.openxmlformats.org/officeDocument/2006/relationships/oleObject" Target="../embeddings/oleObject2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03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05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07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09.bin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1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13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4.bin"/><Relationship Id="rId7" Type="http://schemas.openxmlformats.org/officeDocument/2006/relationships/oleObject" Target="../embeddings/oleObject2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5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17.bin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21.bin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87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91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85.bin"/><Relationship Id="rId14" Type="http://schemas.openxmlformats.org/officeDocument/2006/relationships/oleObject" Target="../embeddings/oleObject88.bin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223.bin"/><Relationship Id="rId5" Type="http://schemas.openxmlformats.org/officeDocument/2006/relationships/oleObject" Target="../embeddings/oleObject22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7.bin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2.bin"/><Relationship Id="rId18" Type="http://schemas.openxmlformats.org/officeDocument/2006/relationships/oleObject" Target="../embeddings/oleObject235.bin"/><Relationship Id="rId26" Type="http://schemas.openxmlformats.org/officeDocument/2006/relationships/oleObject" Target="../embeddings/oleObject239.bin"/><Relationship Id="rId39" Type="http://schemas.openxmlformats.org/officeDocument/2006/relationships/image" Target="../media/image140.wmf"/><Relationship Id="rId21" Type="http://schemas.openxmlformats.org/officeDocument/2006/relationships/image" Target="../media/image131.wmf"/><Relationship Id="rId34" Type="http://schemas.openxmlformats.org/officeDocument/2006/relationships/oleObject" Target="../embeddings/oleObject243.bin"/><Relationship Id="rId42" Type="http://schemas.openxmlformats.org/officeDocument/2006/relationships/oleObject" Target="../embeddings/oleObject247.bin"/><Relationship Id="rId47" Type="http://schemas.openxmlformats.org/officeDocument/2006/relationships/image" Target="../media/image144.wmf"/><Relationship Id="rId50" Type="http://schemas.openxmlformats.org/officeDocument/2006/relationships/oleObject" Target="../embeddings/oleObject251.bin"/><Relationship Id="rId55" Type="http://schemas.openxmlformats.org/officeDocument/2006/relationships/image" Target="../media/image148.wmf"/><Relationship Id="rId7" Type="http://schemas.openxmlformats.org/officeDocument/2006/relationships/oleObject" Target="../embeddings/oleObject22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4.bin"/><Relationship Id="rId29" Type="http://schemas.openxmlformats.org/officeDocument/2006/relationships/image" Target="../media/image135.wmf"/><Relationship Id="rId11" Type="http://schemas.openxmlformats.org/officeDocument/2006/relationships/oleObject" Target="../embeddings/oleObject230.bin"/><Relationship Id="rId24" Type="http://schemas.openxmlformats.org/officeDocument/2006/relationships/oleObject" Target="../embeddings/oleObject238.bin"/><Relationship Id="rId32" Type="http://schemas.openxmlformats.org/officeDocument/2006/relationships/oleObject" Target="../embeddings/oleObject242.bin"/><Relationship Id="rId37" Type="http://schemas.openxmlformats.org/officeDocument/2006/relationships/image" Target="../media/image139.wmf"/><Relationship Id="rId40" Type="http://schemas.openxmlformats.org/officeDocument/2006/relationships/oleObject" Target="../embeddings/oleObject246.bin"/><Relationship Id="rId45" Type="http://schemas.openxmlformats.org/officeDocument/2006/relationships/image" Target="../media/image143.wmf"/><Relationship Id="rId53" Type="http://schemas.openxmlformats.org/officeDocument/2006/relationships/image" Target="../media/image147.wmf"/><Relationship Id="rId5" Type="http://schemas.openxmlformats.org/officeDocument/2006/relationships/oleObject" Target="../embeddings/oleObject225.bin"/><Relationship Id="rId10" Type="http://schemas.openxmlformats.org/officeDocument/2006/relationships/oleObject" Target="../embeddings/oleObject229.bin"/><Relationship Id="rId19" Type="http://schemas.openxmlformats.org/officeDocument/2006/relationships/image" Target="../media/image130.wmf"/><Relationship Id="rId31" Type="http://schemas.openxmlformats.org/officeDocument/2006/relationships/image" Target="../media/image136.wmf"/><Relationship Id="rId44" Type="http://schemas.openxmlformats.org/officeDocument/2006/relationships/oleObject" Target="../embeddings/oleObject248.bin"/><Relationship Id="rId52" Type="http://schemas.openxmlformats.org/officeDocument/2006/relationships/oleObject" Target="../embeddings/oleObject252.bin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228.bin"/><Relationship Id="rId14" Type="http://schemas.openxmlformats.org/officeDocument/2006/relationships/oleObject" Target="../embeddings/oleObject233.bin"/><Relationship Id="rId22" Type="http://schemas.openxmlformats.org/officeDocument/2006/relationships/oleObject" Target="../embeddings/oleObject237.bin"/><Relationship Id="rId27" Type="http://schemas.openxmlformats.org/officeDocument/2006/relationships/image" Target="../media/image134.wmf"/><Relationship Id="rId30" Type="http://schemas.openxmlformats.org/officeDocument/2006/relationships/oleObject" Target="../embeddings/oleObject241.bin"/><Relationship Id="rId35" Type="http://schemas.openxmlformats.org/officeDocument/2006/relationships/image" Target="../media/image138.wmf"/><Relationship Id="rId43" Type="http://schemas.openxmlformats.org/officeDocument/2006/relationships/image" Target="../media/image142.wmf"/><Relationship Id="rId48" Type="http://schemas.openxmlformats.org/officeDocument/2006/relationships/oleObject" Target="../embeddings/oleObject250.bin"/><Relationship Id="rId8" Type="http://schemas.openxmlformats.org/officeDocument/2006/relationships/oleObject" Target="../embeddings/oleObject227.bin"/><Relationship Id="rId51" Type="http://schemas.openxmlformats.org/officeDocument/2006/relationships/image" Target="../media/image146.wmf"/><Relationship Id="rId3" Type="http://schemas.openxmlformats.org/officeDocument/2006/relationships/oleObject" Target="../embeddings/oleObject224.bin"/><Relationship Id="rId12" Type="http://schemas.openxmlformats.org/officeDocument/2006/relationships/oleObject" Target="../embeddings/oleObject231.bin"/><Relationship Id="rId17" Type="http://schemas.openxmlformats.org/officeDocument/2006/relationships/image" Target="../media/image129.wmf"/><Relationship Id="rId25" Type="http://schemas.openxmlformats.org/officeDocument/2006/relationships/image" Target="../media/image133.wmf"/><Relationship Id="rId33" Type="http://schemas.openxmlformats.org/officeDocument/2006/relationships/image" Target="../media/image137.wmf"/><Relationship Id="rId38" Type="http://schemas.openxmlformats.org/officeDocument/2006/relationships/oleObject" Target="../embeddings/oleObject245.bin"/><Relationship Id="rId46" Type="http://schemas.openxmlformats.org/officeDocument/2006/relationships/oleObject" Target="../embeddings/oleObject249.bin"/><Relationship Id="rId20" Type="http://schemas.openxmlformats.org/officeDocument/2006/relationships/oleObject" Target="../embeddings/oleObject236.bin"/><Relationship Id="rId41" Type="http://schemas.openxmlformats.org/officeDocument/2006/relationships/image" Target="../media/image141.wmf"/><Relationship Id="rId54" Type="http://schemas.openxmlformats.org/officeDocument/2006/relationships/oleObject" Target="../embeddings/oleObject253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7.wmf"/><Relationship Id="rId15" Type="http://schemas.openxmlformats.org/officeDocument/2006/relationships/image" Target="../media/image128.wmf"/><Relationship Id="rId23" Type="http://schemas.openxmlformats.org/officeDocument/2006/relationships/image" Target="../media/image132.wmf"/><Relationship Id="rId28" Type="http://schemas.openxmlformats.org/officeDocument/2006/relationships/oleObject" Target="../embeddings/oleObject240.bin"/><Relationship Id="rId36" Type="http://schemas.openxmlformats.org/officeDocument/2006/relationships/oleObject" Target="../embeddings/oleObject244.bin"/><Relationship Id="rId49" Type="http://schemas.openxmlformats.org/officeDocument/2006/relationships/image" Target="../media/image145.w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21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21.bin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8.bin"/><Relationship Id="rId18" Type="http://schemas.openxmlformats.org/officeDocument/2006/relationships/image" Target="../media/image41.wmf"/><Relationship Id="rId26" Type="http://schemas.openxmlformats.org/officeDocument/2006/relationships/oleObject" Target="../embeddings/oleObject106.bin"/><Relationship Id="rId39" Type="http://schemas.openxmlformats.org/officeDocument/2006/relationships/image" Target="../media/image50.wmf"/><Relationship Id="rId21" Type="http://schemas.openxmlformats.org/officeDocument/2006/relationships/oleObject" Target="../embeddings/oleObject103.bin"/><Relationship Id="rId34" Type="http://schemas.openxmlformats.org/officeDocument/2006/relationships/oleObject" Target="../embeddings/oleObject110.bin"/><Relationship Id="rId42" Type="http://schemas.openxmlformats.org/officeDocument/2006/relationships/oleObject" Target="../embeddings/oleObject116.bin"/><Relationship Id="rId47" Type="http://schemas.openxmlformats.org/officeDocument/2006/relationships/image" Target="../media/image54.wmf"/><Relationship Id="rId50" Type="http://schemas.openxmlformats.org/officeDocument/2006/relationships/oleObject" Target="../embeddings/oleObject120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9" Type="http://schemas.openxmlformats.org/officeDocument/2006/relationships/image" Target="../media/image47.wmf"/><Relationship Id="rId11" Type="http://schemas.openxmlformats.org/officeDocument/2006/relationships/oleObject" Target="../embeddings/oleObject97.bin"/><Relationship Id="rId24" Type="http://schemas.openxmlformats.org/officeDocument/2006/relationships/oleObject" Target="../embeddings/oleObject105.bin"/><Relationship Id="rId32" Type="http://schemas.openxmlformats.org/officeDocument/2006/relationships/oleObject" Target="../embeddings/oleObject109.bin"/><Relationship Id="rId37" Type="http://schemas.openxmlformats.org/officeDocument/2006/relationships/oleObject" Target="../embeddings/oleObject113.bin"/><Relationship Id="rId40" Type="http://schemas.openxmlformats.org/officeDocument/2006/relationships/oleObject" Target="../embeddings/oleObject115.bin"/><Relationship Id="rId45" Type="http://schemas.openxmlformats.org/officeDocument/2006/relationships/image" Target="../media/image53.wmf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100.bin"/><Relationship Id="rId23" Type="http://schemas.openxmlformats.org/officeDocument/2006/relationships/image" Target="../media/image44.wmf"/><Relationship Id="rId28" Type="http://schemas.openxmlformats.org/officeDocument/2006/relationships/oleObject" Target="../embeddings/oleObject107.bin"/><Relationship Id="rId36" Type="http://schemas.openxmlformats.org/officeDocument/2006/relationships/oleObject" Target="../embeddings/oleObject112.bin"/><Relationship Id="rId49" Type="http://schemas.openxmlformats.org/officeDocument/2006/relationships/image" Target="../media/image55.wmf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102.bin"/><Relationship Id="rId31" Type="http://schemas.openxmlformats.org/officeDocument/2006/relationships/image" Target="../media/image48.wmf"/><Relationship Id="rId44" Type="http://schemas.openxmlformats.org/officeDocument/2006/relationships/oleObject" Target="../embeddings/oleObject117.bin"/><Relationship Id="rId52" Type="http://schemas.openxmlformats.org/officeDocument/2006/relationships/oleObject" Target="../embeddings/oleObject122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96.bin"/><Relationship Id="rId14" Type="http://schemas.openxmlformats.org/officeDocument/2006/relationships/oleObject" Target="../embeddings/oleObject99.bin"/><Relationship Id="rId22" Type="http://schemas.openxmlformats.org/officeDocument/2006/relationships/oleObject" Target="../embeddings/oleObject104.bin"/><Relationship Id="rId27" Type="http://schemas.openxmlformats.org/officeDocument/2006/relationships/image" Target="../media/image46.wmf"/><Relationship Id="rId30" Type="http://schemas.openxmlformats.org/officeDocument/2006/relationships/oleObject" Target="../embeddings/oleObject108.bin"/><Relationship Id="rId35" Type="http://schemas.openxmlformats.org/officeDocument/2006/relationships/oleObject" Target="../embeddings/oleObject111.bin"/><Relationship Id="rId43" Type="http://schemas.openxmlformats.org/officeDocument/2006/relationships/image" Target="../media/image52.wmf"/><Relationship Id="rId48" Type="http://schemas.openxmlformats.org/officeDocument/2006/relationships/oleObject" Target="../embeddings/oleObject119.bin"/><Relationship Id="rId8" Type="http://schemas.openxmlformats.org/officeDocument/2006/relationships/image" Target="../media/image37.wmf"/><Relationship Id="rId51" Type="http://schemas.openxmlformats.org/officeDocument/2006/relationships/oleObject" Target="../embeddings/oleObject121.bin"/><Relationship Id="rId3" Type="http://schemas.openxmlformats.org/officeDocument/2006/relationships/oleObject" Target="../embeddings/oleObject92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101.bin"/><Relationship Id="rId25" Type="http://schemas.openxmlformats.org/officeDocument/2006/relationships/image" Target="../media/image45.wmf"/><Relationship Id="rId33" Type="http://schemas.openxmlformats.org/officeDocument/2006/relationships/image" Target="../media/image49.wmf"/><Relationship Id="rId38" Type="http://schemas.openxmlformats.org/officeDocument/2006/relationships/oleObject" Target="../embeddings/oleObject114.bin"/><Relationship Id="rId46" Type="http://schemas.openxmlformats.org/officeDocument/2006/relationships/oleObject" Target="../embeddings/oleObject118.bin"/><Relationship Id="rId20" Type="http://schemas.openxmlformats.org/officeDocument/2006/relationships/image" Target="../media/image42.wmf"/><Relationship Id="rId41" Type="http://schemas.openxmlformats.org/officeDocument/2006/relationships/image" Target="../media/image51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94.bin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oleObject" Target="../embeddings/oleObject255.bin"/><Relationship Id="rId4" Type="http://schemas.openxmlformats.org/officeDocument/2006/relationships/image" Target="../media/image149.w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gi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26" Type="http://schemas.openxmlformats.org/officeDocument/2006/relationships/image" Target="../media/image8.wmf"/><Relationship Id="rId39" Type="http://schemas.openxmlformats.org/officeDocument/2006/relationships/oleObject" Target="../embeddings/oleObject23.bin"/><Relationship Id="rId21" Type="http://schemas.openxmlformats.org/officeDocument/2006/relationships/image" Target="../media/image7.wmf"/><Relationship Id="rId34" Type="http://schemas.openxmlformats.org/officeDocument/2006/relationships/image" Target="../media/image12.wmf"/><Relationship Id="rId42" Type="http://schemas.openxmlformats.org/officeDocument/2006/relationships/image" Target="../media/image16.wmf"/><Relationship Id="rId47" Type="http://schemas.openxmlformats.org/officeDocument/2006/relationships/oleObject" Target="../embeddings/oleObject27.bin"/><Relationship Id="rId50" Type="http://schemas.openxmlformats.org/officeDocument/2006/relationships/image" Target="../media/image20.wmf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wmf"/><Relationship Id="rId29" Type="http://schemas.openxmlformats.org/officeDocument/2006/relationships/oleObject" Target="../embeddings/oleObject18.bin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5.bin"/><Relationship Id="rId32" Type="http://schemas.openxmlformats.org/officeDocument/2006/relationships/image" Target="../media/image11.wmf"/><Relationship Id="rId37" Type="http://schemas.openxmlformats.org/officeDocument/2006/relationships/oleObject" Target="../embeddings/oleObject22.bin"/><Relationship Id="rId40" Type="http://schemas.openxmlformats.org/officeDocument/2006/relationships/image" Target="../media/image15.wmf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9.wmf"/><Relationship Id="rId36" Type="http://schemas.openxmlformats.org/officeDocument/2006/relationships/image" Target="../media/image13.wmf"/><Relationship Id="rId49" Type="http://schemas.openxmlformats.org/officeDocument/2006/relationships/oleObject" Target="../embeddings/oleObject28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6.wmf"/><Relationship Id="rId31" Type="http://schemas.openxmlformats.org/officeDocument/2006/relationships/oleObject" Target="../embeddings/oleObject19.bin"/><Relationship Id="rId44" Type="http://schemas.openxmlformats.org/officeDocument/2006/relationships/image" Target="../media/image17.wmf"/><Relationship Id="rId52" Type="http://schemas.openxmlformats.org/officeDocument/2006/relationships/image" Target="../media/image2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13.bin"/><Relationship Id="rId27" Type="http://schemas.openxmlformats.org/officeDocument/2006/relationships/oleObject" Target="../embeddings/oleObject17.bin"/><Relationship Id="rId30" Type="http://schemas.openxmlformats.org/officeDocument/2006/relationships/image" Target="../media/image10.wmf"/><Relationship Id="rId35" Type="http://schemas.openxmlformats.org/officeDocument/2006/relationships/oleObject" Target="../embeddings/oleObject21.bin"/><Relationship Id="rId43" Type="http://schemas.openxmlformats.org/officeDocument/2006/relationships/oleObject" Target="../embeddings/oleObject25.bin"/><Relationship Id="rId48" Type="http://schemas.openxmlformats.org/officeDocument/2006/relationships/image" Target="../media/image19.wmf"/><Relationship Id="rId8" Type="http://schemas.openxmlformats.org/officeDocument/2006/relationships/image" Target="../media/image2.wmf"/><Relationship Id="rId51" Type="http://schemas.openxmlformats.org/officeDocument/2006/relationships/oleObject" Target="../embeddings/oleObject29.bin"/><Relationship Id="rId3" Type="http://schemas.openxmlformats.org/officeDocument/2006/relationships/oleObject" Target="../embeddings/oleObject1.bin"/><Relationship Id="rId12" Type="http://schemas.openxmlformats.org/officeDocument/2006/relationships/image" Target="../media/image3.w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6.bin"/><Relationship Id="rId33" Type="http://schemas.openxmlformats.org/officeDocument/2006/relationships/oleObject" Target="../embeddings/oleObject20.bin"/><Relationship Id="rId38" Type="http://schemas.openxmlformats.org/officeDocument/2006/relationships/image" Target="../media/image14.wmf"/><Relationship Id="rId46" Type="http://schemas.openxmlformats.org/officeDocument/2006/relationships/image" Target="../media/image18.wmf"/><Relationship Id="rId20" Type="http://schemas.openxmlformats.org/officeDocument/2006/relationships/oleObject" Target="../embeddings/oleObject12.bin"/><Relationship Id="rId41" Type="http://schemas.openxmlformats.org/officeDocument/2006/relationships/oleObject" Target="../embeddings/oleObject24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.bin"/><Relationship Id="rId18" Type="http://schemas.openxmlformats.org/officeDocument/2006/relationships/oleObject" Target="../embeddings/oleObject40.bin"/><Relationship Id="rId26" Type="http://schemas.openxmlformats.org/officeDocument/2006/relationships/image" Target="../media/image8.wmf"/><Relationship Id="rId39" Type="http://schemas.openxmlformats.org/officeDocument/2006/relationships/oleObject" Target="../embeddings/oleObject53.bin"/><Relationship Id="rId21" Type="http://schemas.openxmlformats.org/officeDocument/2006/relationships/image" Target="../media/image7.wmf"/><Relationship Id="rId34" Type="http://schemas.openxmlformats.org/officeDocument/2006/relationships/image" Target="../media/image12.wmf"/><Relationship Id="rId42" Type="http://schemas.openxmlformats.org/officeDocument/2006/relationships/oleObject" Target="../embeddings/oleObject55.bin"/><Relationship Id="rId47" Type="http://schemas.openxmlformats.org/officeDocument/2006/relationships/image" Target="../media/image16.wmf"/><Relationship Id="rId50" Type="http://schemas.openxmlformats.org/officeDocument/2006/relationships/oleObject" Target="../embeddings/oleObject59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wmf"/><Relationship Id="rId29" Type="http://schemas.openxmlformats.org/officeDocument/2006/relationships/oleObject" Target="../embeddings/oleObject47.bin"/><Relationship Id="rId11" Type="http://schemas.openxmlformats.org/officeDocument/2006/relationships/oleObject" Target="../embeddings/oleObject36.bin"/><Relationship Id="rId24" Type="http://schemas.openxmlformats.org/officeDocument/2006/relationships/oleObject" Target="../embeddings/oleObject44.bin"/><Relationship Id="rId32" Type="http://schemas.openxmlformats.org/officeDocument/2006/relationships/image" Target="../media/image11.wmf"/><Relationship Id="rId37" Type="http://schemas.openxmlformats.org/officeDocument/2006/relationships/oleObject" Target="../embeddings/oleObject51.bin"/><Relationship Id="rId40" Type="http://schemas.openxmlformats.org/officeDocument/2006/relationships/oleObject" Target="../embeddings/oleObject54.bin"/><Relationship Id="rId45" Type="http://schemas.openxmlformats.org/officeDocument/2006/relationships/image" Target="../media/image15.wmf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8.bin"/><Relationship Id="rId23" Type="http://schemas.openxmlformats.org/officeDocument/2006/relationships/oleObject" Target="../embeddings/oleObject43.bin"/><Relationship Id="rId28" Type="http://schemas.openxmlformats.org/officeDocument/2006/relationships/image" Target="../media/image9.wmf"/><Relationship Id="rId36" Type="http://schemas.openxmlformats.org/officeDocument/2006/relationships/image" Target="../media/image22.wmf"/><Relationship Id="rId49" Type="http://schemas.openxmlformats.org/officeDocument/2006/relationships/image" Target="../media/image23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6.wmf"/><Relationship Id="rId31" Type="http://schemas.openxmlformats.org/officeDocument/2006/relationships/oleObject" Target="../embeddings/oleObject48.bin"/><Relationship Id="rId44" Type="http://schemas.openxmlformats.org/officeDocument/2006/relationships/oleObject" Target="../embeddings/oleObject56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42.bin"/><Relationship Id="rId27" Type="http://schemas.openxmlformats.org/officeDocument/2006/relationships/oleObject" Target="../embeddings/oleObject46.bin"/><Relationship Id="rId30" Type="http://schemas.openxmlformats.org/officeDocument/2006/relationships/image" Target="../media/image10.wmf"/><Relationship Id="rId35" Type="http://schemas.openxmlformats.org/officeDocument/2006/relationships/oleObject" Target="../embeddings/oleObject50.bin"/><Relationship Id="rId43" Type="http://schemas.openxmlformats.org/officeDocument/2006/relationships/image" Target="../media/image14.wmf"/><Relationship Id="rId48" Type="http://schemas.openxmlformats.org/officeDocument/2006/relationships/oleObject" Target="../embeddings/oleObject58.bin"/><Relationship Id="rId8" Type="http://schemas.openxmlformats.org/officeDocument/2006/relationships/image" Target="../media/image2.wmf"/><Relationship Id="rId51" Type="http://schemas.openxmlformats.org/officeDocument/2006/relationships/image" Target="../media/image24.wmf"/><Relationship Id="rId3" Type="http://schemas.openxmlformats.org/officeDocument/2006/relationships/oleObject" Target="../embeddings/oleObject30.bin"/><Relationship Id="rId12" Type="http://schemas.openxmlformats.org/officeDocument/2006/relationships/image" Target="../media/image3.wmf"/><Relationship Id="rId17" Type="http://schemas.openxmlformats.org/officeDocument/2006/relationships/oleObject" Target="../embeddings/oleObject39.bin"/><Relationship Id="rId25" Type="http://schemas.openxmlformats.org/officeDocument/2006/relationships/oleObject" Target="../embeddings/oleObject45.bin"/><Relationship Id="rId33" Type="http://schemas.openxmlformats.org/officeDocument/2006/relationships/oleObject" Target="../embeddings/oleObject49.bin"/><Relationship Id="rId38" Type="http://schemas.openxmlformats.org/officeDocument/2006/relationships/oleObject" Target="../embeddings/oleObject52.bin"/><Relationship Id="rId46" Type="http://schemas.openxmlformats.org/officeDocument/2006/relationships/oleObject" Target="../embeddings/oleObject57.bin"/><Relationship Id="rId20" Type="http://schemas.openxmlformats.org/officeDocument/2006/relationships/oleObject" Target="../embeddings/oleObject41.bin"/><Relationship Id="rId41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24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126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oleObject" Target="../embeddings/oleObject67.bin"/><Relationship Id="rId18" Type="http://schemas.openxmlformats.org/officeDocument/2006/relationships/oleObject" Target="../embeddings/oleObject70.bin"/><Relationship Id="rId3" Type="http://schemas.openxmlformats.org/officeDocument/2006/relationships/image" Target="../media/image31.png"/><Relationship Id="rId21" Type="http://schemas.openxmlformats.org/officeDocument/2006/relationships/image" Target="../media/image29.wmf"/><Relationship Id="rId7" Type="http://schemas.openxmlformats.org/officeDocument/2006/relationships/oleObject" Target="../embeddings/oleObject62.bin"/><Relationship Id="rId12" Type="http://schemas.openxmlformats.org/officeDocument/2006/relationships/oleObject" Target="../embeddings/oleObject66.bin"/><Relationship Id="rId1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oleObject" Target="../embeddings/oleObject7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1.bin"/><Relationship Id="rId11" Type="http://schemas.openxmlformats.org/officeDocument/2006/relationships/oleObject" Target="../embeddings/oleObject65.bin"/><Relationship Id="rId24" Type="http://schemas.openxmlformats.org/officeDocument/2006/relationships/image" Target="../media/image30.wmf"/><Relationship Id="rId5" Type="http://schemas.openxmlformats.org/officeDocument/2006/relationships/image" Target="../media/image1.wmf"/><Relationship Id="rId15" Type="http://schemas.openxmlformats.org/officeDocument/2006/relationships/oleObject" Target="../embeddings/oleObject68.bin"/><Relationship Id="rId23" Type="http://schemas.openxmlformats.org/officeDocument/2006/relationships/oleObject" Target="../embeddings/oleObject73.bin"/><Relationship Id="rId10" Type="http://schemas.openxmlformats.org/officeDocument/2006/relationships/image" Target="../media/image2.wmf"/><Relationship Id="rId19" Type="http://schemas.openxmlformats.org/officeDocument/2006/relationships/oleObject" Target="../embeddings/oleObject71.bin"/><Relationship Id="rId4" Type="http://schemas.openxmlformats.org/officeDocument/2006/relationships/oleObject" Target="../embeddings/oleObject60.bin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27.wmf"/><Relationship Id="rId22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3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29.bin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67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29.bin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67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5.bin"/><Relationship Id="rId18" Type="http://schemas.openxmlformats.org/officeDocument/2006/relationships/image" Target="../media/image75.wmf"/><Relationship Id="rId26" Type="http://schemas.openxmlformats.org/officeDocument/2006/relationships/image" Target="../media/image79.wmf"/><Relationship Id="rId39" Type="http://schemas.openxmlformats.org/officeDocument/2006/relationships/oleObject" Target="../embeddings/oleObject148.bin"/><Relationship Id="rId21" Type="http://schemas.openxmlformats.org/officeDocument/2006/relationships/oleObject" Target="../embeddings/oleObject139.bin"/><Relationship Id="rId34" Type="http://schemas.openxmlformats.org/officeDocument/2006/relationships/image" Target="../media/image83.wmf"/><Relationship Id="rId42" Type="http://schemas.openxmlformats.org/officeDocument/2006/relationships/image" Target="../media/image87.wmf"/><Relationship Id="rId47" Type="http://schemas.openxmlformats.org/officeDocument/2006/relationships/oleObject" Target="../embeddings/oleObject152.bin"/><Relationship Id="rId50" Type="http://schemas.openxmlformats.org/officeDocument/2006/relationships/image" Target="../media/image91.wmf"/><Relationship Id="rId7" Type="http://schemas.openxmlformats.org/officeDocument/2006/relationships/oleObject" Target="../embeddings/oleObject13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4.wmf"/><Relationship Id="rId29" Type="http://schemas.openxmlformats.org/officeDocument/2006/relationships/oleObject" Target="../embeddings/oleObject143.bin"/><Relationship Id="rId11" Type="http://schemas.openxmlformats.org/officeDocument/2006/relationships/oleObject" Target="../embeddings/oleObject134.bin"/><Relationship Id="rId24" Type="http://schemas.openxmlformats.org/officeDocument/2006/relationships/image" Target="../media/image78.wmf"/><Relationship Id="rId32" Type="http://schemas.openxmlformats.org/officeDocument/2006/relationships/image" Target="../media/image82.wmf"/><Relationship Id="rId37" Type="http://schemas.openxmlformats.org/officeDocument/2006/relationships/oleObject" Target="../embeddings/oleObject147.bin"/><Relationship Id="rId40" Type="http://schemas.openxmlformats.org/officeDocument/2006/relationships/image" Target="../media/image86.wmf"/><Relationship Id="rId45" Type="http://schemas.openxmlformats.org/officeDocument/2006/relationships/oleObject" Target="../embeddings/oleObject151.bin"/><Relationship Id="rId53" Type="http://schemas.openxmlformats.org/officeDocument/2006/relationships/image" Target="../media/image60.png"/><Relationship Id="rId5" Type="http://schemas.openxmlformats.org/officeDocument/2006/relationships/oleObject" Target="../embeddings/oleObject131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138.bin"/><Relationship Id="rId31" Type="http://schemas.openxmlformats.org/officeDocument/2006/relationships/oleObject" Target="../embeddings/oleObject144.bin"/><Relationship Id="rId44" Type="http://schemas.openxmlformats.org/officeDocument/2006/relationships/image" Target="../media/image88.wmf"/><Relationship Id="rId52" Type="http://schemas.openxmlformats.org/officeDocument/2006/relationships/image" Target="../media/image92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133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Relationship Id="rId27" Type="http://schemas.openxmlformats.org/officeDocument/2006/relationships/oleObject" Target="../embeddings/oleObject142.bin"/><Relationship Id="rId30" Type="http://schemas.openxmlformats.org/officeDocument/2006/relationships/image" Target="../media/image81.wmf"/><Relationship Id="rId35" Type="http://schemas.openxmlformats.org/officeDocument/2006/relationships/oleObject" Target="../embeddings/oleObject146.bin"/><Relationship Id="rId43" Type="http://schemas.openxmlformats.org/officeDocument/2006/relationships/oleObject" Target="../embeddings/oleObject150.bin"/><Relationship Id="rId48" Type="http://schemas.openxmlformats.org/officeDocument/2006/relationships/image" Target="../media/image90.wmf"/><Relationship Id="rId8" Type="http://schemas.openxmlformats.org/officeDocument/2006/relationships/image" Target="../media/image70.wmf"/><Relationship Id="rId51" Type="http://schemas.openxmlformats.org/officeDocument/2006/relationships/oleObject" Target="../embeddings/oleObject154.bin"/><Relationship Id="rId3" Type="http://schemas.openxmlformats.org/officeDocument/2006/relationships/oleObject" Target="../embeddings/oleObject130.bin"/><Relationship Id="rId12" Type="http://schemas.openxmlformats.org/officeDocument/2006/relationships/image" Target="../media/image72.png"/><Relationship Id="rId17" Type="http://schemas.openxmlformats.org/officeDocument/2006/relationships/oleObject" Target="../embeddings/oleObject137.bin"/><Relationship Id="rId25" Type="http://schemas.openxmlformats.org/officeDocument/2006/relationships/oleObject" Target="../embeddings/oleObject141.bin"/><Relationship Id="rId33" Type="http://schemas.openxmlformats.org/officeDocument/2006/relationships/oleObject" Target="../embeddings/oleObject145.bin"/><Relationship Id="rId38" Type="http://schemas.openxmlformats.org/officeDocument/2006/relationships/image" Target="../media/image85.wmf"/><Relationship Id="rId46" Type="http://schemas.openxmlformats.org/officeDocument/2006/relationships/image" Target="../media/image89.wmf"/><Relationship Id="rId20" Type="http://schemas.openxmlformats.org/officeDocument/2006/relationships/image" Target="../media/image76.wmf"/><Relationship Id="rId41" Type="http://schemas.openxmlformats.org/officeDocument/2006/relationships/oleObject" Target="../embeddings/oleObject149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9.wmf"/><Relationship Id="rId15" Type="http://schemas.openxmlformats.org/officeDocument/2006/relationships/oleObject" Target="../embeddings/oleObject136.bin"/><Relationship Id="rId23" Type="http://schemas.openxmlformats.org/officeDocument/2006/relationships/oleObject" Target="../embeddings/oleObject140.bin"/><Relationship Id="rId28" Type="http://schemas.openxmlformats.org/officeDocument/2006/relationships/image" Target="../media/image80.wmf"/><Relationship Id="rId36" Type="http://schemas.openxmlformats.org/officeDocument/2006/relationships/image" Target="../media/image84.wmf"/><Relationship Id="rId49" Type="http://schemas.openxmlformats.org/officeDocument/2006/relationships/oleObject" Target="../embeddings/oleObject153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33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33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oleObject" Target="../embeddings/oleObject157.bin"/><Relationship Id="rId18" Type="http://schemas.openxmlformats.org/officeDocument/2006/relationships/image" Target="../media/image97.wmf"/><Relationship Id="rId3" Type="http://schemas.openxmlformats.org/officeDocument/2006/relationships/image" Target="../media/image100.jpeg"/><Relationship Id="rId21" Type="http://schemas.openxmlformats.org/officeDocument/2006/relationships/oleObject" Target="../embeddings/oleObject161.bin"/><Relationship Id="rId7" Type="http://schemas.openxmlformats.org/officeDocument/2006/relationships/image" Target="../media/image102.jpeg"/><Relationship Id="rId12" Type="http://schemas.openxmlformats.org/officeDocument/2006/relationships/image" Target="../media/image105.jpeg"/><Relationship Id="rId17" Type="http://schemas.openxmlformats.org/officeDocument/2006/relationships/oleObject" Target="../embeddings/oleObject15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6.wmf"/><Relationship Id="rId20" Type="http://schemas.openxmlformats.org/officeDocument/2006/relationships/image" Target="../media/image98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1.png"/><Relationship Id="rId11" Type="http://schemas.openxmlformats.org/officeDocument/2006/relationships/image" Target="../media/image94.wmf"/><Relationship Id="rId5" Type="http://schemas.openxmlformats.org/officeDocument/2006/relationships/image" Target="../media/image93.wmf"/><Relationship Id="rId15" Type="http://schemas.openxmlformats.org/officeDocument/2006/relationships/oleObject" Target="../embeddings/oleObject158.bin"/><Relationship Id="rId10" Type="http://schemas.openxmlformats.org/officeDocument/2006/relationships/oleObject" Target="../embeddings/oleObject156.bin"/><Relationship Id="rId19" Type="http://schemas.openxmlformats.org/officeDocument/2006/relationships/oleObject" Target="../embeddings/oleObject160.bin"/><Relationship Id="rId4" Type="http://schemas.openxmlformats.org/officeDocument/2006/relationships/oleObject" Target="../embeddings/oleObject155.bin"/><Relationship Id="rId9" Type="http://schemas.openxmlformats.org/officeDocument/2006/relationships/image" Target="../media/image104.jpeg"/><Relationship Id="rId14" Type="http://schemas.openxmlformats.org/officeDocument/2006/relationships/image" Target="../media/image95.wmf"/><Relationship Id="rId22" Type="http://schemas.openxmlformats.org/officeDocument/2006/relationships/image" Target="../media/image99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2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jpeg"/><Relationship Id="rId3" Type="http://schemas.openxmlformats.org/officeDocument/2006/relationships/image" Target="../media/image100.jpeg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5.jpeg"/><Relationship Id="rId11" Type="http://schemas.openxmlformats.org/officeDocument/2006/relationships/oleObject" Target="../embeddings/oleObject164.bin"/><Relationship Id="rId5" Type="http://schemas.openxmlformats.org/officeDocument/2006/relationships/image" Target="../media/image104.jpeg"/><Relationship Id="rId10" Type="http://schemas.openxmlformats.org/officeDocument/2006/relationships/image" Target="../media/image107.png"/><Relationship Id="rId4" Type="http://schemas.openxmlformats.org/officeDocument/2006/relationships/image" Target="../media/image102.jpeg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103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4.bin"/><Relationship Id="rId3" Type="http://schemas.openxmlformats.org/officeDocument/2006/relationships/image" Target="../media/image105.jpe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63.bin"/><Relationship Id="rId11" Type="http://schemas.openxmlformats.org/officeDocument/2006/relationships/image" Target="../media/image103.jpeg"/><Relationship Id="rId5" Type="http://schemas.openxmlformats.org/officeDocument/2006/relationships/image" Target="../media/image106.png"/><Relationship Id="rId10" Type="http://schemas.openxmlformats.org/officeDocument/2006/relationships/image" Target="../media/image109.jpeg"/><Relationship Id="rId4" Type="http://schemas.openxmlformats.org/officeDocument/2006/relationships/oleObject" Target="../embeddings/oleObject162.bin"/><Relationship Id="rId9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6.jpeg"/><Relationship Id="rId4" Type="http://schemas.openxmlformats.org/officeDocument/2006/relationships/image" Target="../media/image35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33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11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11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11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11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11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4.bin"/><Relationship Id="rId13" Type="http://schemas.openxmlformats.org/officeDocument/2006/relationships/oleObject" Target="../embeddings/oleObject178.bin"/><Relationship Id="rId18" Type="http://schemas.openxmlformats.org/officeDocument/2006/relationships/oleObject" Target="../embeddings/oleObject181.bin"/><Relationship Id="rId3" Type="http://schemas.openxmlformats.org/officeDocument/2006/relationships/image" Target="../media/image31.png"/><Relationship Id="rId21" Type="http://schemas.openxmlformats.org/officeDocument/2006/relationships/image" Target="../media/image29.wmf"/><Relationship Id="rId7" Type="http://schemas.openxmlformats.org/officeDocument/2006/relationships/oleObject" Target="../embeddings/oleObject173.bin"/><Relationship Id="rId12" Type="http://schemas.openxmlformats.org/officeDocument/2006/relationships/oleObject" Target="../embeddings/oleObject177.bin"/><Relationship Id="rId17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oleObject" Target="../embeddings/oleObject183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72.bin"/><Relationship Id="rId11" Type="http://schemas.openxmlformats.org/officeDocument/2006/relationships/oleObject" Target="../embeddings/oleObject176.bin"/><Relationship Id="rId24" Type="http://schemas.openxmlformats.org/officeDocument/2006/relationships/image" Target="../media/image30.wmf"/><Relationship Id="rId5" Type="http://schemas.openxmlformats.org/officeDocument/2006/relationships/image" Target="../media/image1.wmf"/><Relationship Id="rId15" Type="http://schemas.openxmlformats.org/officeDocument/2006/relationships/oleObject" Target="../embeddings/oleObject179.bin"/><Relationship Id="rId23" Type="http://schemas.openxmlformats.org/officeDocument/2006/relationships/oleObject" Target="../embeddings/oleObject184.bin"/><Relationship Id="rId10" Type="http://schemas.openxmlformats.org/officeDocument/2006/relationships/image" Target="../media/image2.wmf"/><Relationship Id="rId19" Type="http://schemas.openxmlformats.org/officeDocument/2006/relationships/oleObject" Target="../embeddings/oleObject182.bin"/><Relationship Id="rId4" Type="http://schemas.openxmlformats.org/officeDocument/2006/relationships/oleObject" Target="../embeddings/oleObject171.bin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27.wmf"/><Relationship Id="rId22" Type="http://schemas.openxmlformats.org/officeDocument/2006/relationships/image" Target="../media/image3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3810" y="886466"/>
            <a:ext cx="7772400" cy="1143000"/>
          </a:xfrm>
        </p:spPr>
        <p:txBody>
          <a:bodyPr/>
          <a:lstStyle/>
          <a:p>
            <a:pPr algn="ctr" eaLnBrk="1" hangingPunct="1"/>
            <a:r>
              <a:rPr lang="fr-CA" sz="2400"/>
              <a:t>Réseaux de neurones</a:t>
            </a:r>
            <a:br>
              <a:rPr lang="en-US"/>
            </a:br>
            <a:r>
              <a:rPr lang="en-US"/>
              <a:t>IFT 780</a:t>
            </a:r>
            <a:endParaRPr lang="fr-CA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844752"/>
            <a:ext cx="6400800" cy="1752600"/>
          </a:xfrm>
        </p:spPr>
        <p:txBody>
          <a:bodyPr/>
          <a:lstStyle/>
          <a:p>
            <a:pPr eaLnBrk="1" hangingPunct="1"/>
            <a:r>
              <a:rPr lang="fr-CA" dirty="0"/>
              <a:t>Réseaux à convolution</a:t>
            </a:r>
          </a:p>
          <a:p>
            <a:pPr eaLnBrk="1" hangingPunct="1"/>
            <a:r>
              <a:rPr lang="fr-CA" sz="1400" dirty="0"/>
              <a:t>Par</a:t>
            </a:r>
            <a:endParaRPr lang="fr-CA" sz="1400" dirty="0">
              <a:cs typeface="Times New Roman"/>
            </a:endParaRPr>
          </a:p>
          <a:p>
            <a:pPr eaLnBrk="1" hangingPunct="1"/>
            <a:r>
              <a:rPr lang="fr-CA" sz="1400" dirty="0"/>
              <a:t>Pierre-Marc Jodoin, Antoine Théberge</a:t>
            </a:r>
          </a:p>
        </p:txBody>
      </p:sp>
    </p:spTree>
    <p:extLst>
      <p:ext uri="{BB962C8B-B14F-4D97-AF65-F5344CB8AC3E}">
        <p14:creationId xmlns:p14="http://schemas.microsoft.com/office/powerpoint/2010/main" val="37588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67593" y="2276857"/>
          <a:ext cx="4659088" cy="290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r:id="rId3" imgW="7695000" imgH="6323760" progId="">
                  <p:embed/>
                </p:oleObj>
              </mc:Choice>
              <mc:Fallback>
                <p:oleObj r:id="rId3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593" y="2276857"/>
                        <a:ext cx="4659088" cy="290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6346" y="2381951"/>
            <a:ext cx="389850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/>
              <a:t>Pixel 1</a:t>
            </a:r>
          </a:p>
          <a:p>
            <a:endParaRPr lang="fr-CA" sz="563"/>
          </a:p>
          <a:p>
            <a:r>
              <a:rPr lang="fr-CA" sz="563"/>
              <a:t>Pixel 2</a:t>
            </a:r>
          </a:p>
          <a:p>
            <a:endParaRPr lang="fr-CA" sz="563"/>
          </a:p>
          <a:p>
            <a:r>
              <a:rPr lang="fr-CA" sz="563"/>
              <a:t>Pixel 3</a:t>
            </a:r>
          </a:p>
          <a:p>
            <a:endParaRPr lang="fr-CA" sz="563"/>
          </a:p>
          <a:p>
            <a:r>
              <a:rPr lang="fr-CA" sz="563"/>
              <a:t>Pixel 4</a:t>
            </a:r>
          </a:p>
          <a:p>
            <a:endParaRPr lang="fr-CA" sz="563"/>
          </a:p>
          <a:p>
            <a:r>
              <a:rPr lang="fr-CA" sz="563"/>
              <a:t>Pixel 5</a:t>
            </a:r>
          </a:p>
          <a:p>
            <a:endParaRPr lang="fr-CA" sz="563"/>
          </a:p>
          <a:p>
            <a:r>
              <a:rPr lang="fr-CA" sz="563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015" y="3486158"/>
            <a:ext cx="490840" cy="1824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/>
              <a:t>Pixel 7</a:t>
            </a:r>
          </a:p>
          <a:p>
            <a:endParaRPr lang="fr-CA" sz="563"/>
          </a:p>
          <a:p>
            <a:r>
              <a:rPr lang="fr-CA" sz="563"/>
              <a:t>Pixel 8</a:t>
            </a:r>
          </a:p>
          <a:p>
            <a:endParaRPr lang="fr-CA" sz="563"/>
          </a:p>
          <a:p>
            <a:r>
              <a:rPr lang="fr-CA" sz="563"/>
              <a:t>Pixel 9</a:t>
            </a:r>
          </a:p>
          <a:p>
            <a:endParaRPr lang="fr-CA" sz="563"/>
          </a:p>
          <a:p>
            <a:r>
              <a:rPr lang="fr-CA" sz="563"/>
              <a:t>Pixel 10</a:t>
            </a:r>
          </a:p>
          <a:p>
            <a:endParaRPr lang="fr-CA" sz="563"/>
          </a:p>
          <a:p>
            <a:r>
              <a:rPr lang="fr-CA" sz="563"/>
              <a:t>Pixel 11</a:t>
            </a:r>
          </a:p>
          <a:p>
            <a:endParaRPr lang="fr-CA" sz="563"/>
          </a:p>
          <a:p>
            <a:r>
              <a:rPr lang="fr-CA" sz="563"/>
              <a:t>Pixel 12</a:t>
            </a:r>
          </a:p>
          <a:p>
            <a:endParaRPr lang="fr-CA" sz="563"/>
          </a:p>
          <a:p>
            <a:r>
              <a:rPr lang="fr-CA" sz="563"/>
              <a:t>Pixel 13</a:t>
            </a:r>
          </a:p>
          <a:p>
            <a:endParaRPr lang="fr-CA" sz="563"/>
          </a:p>
          <a:p>
            <a:r>
              <a:rPr lang="fr-CA" sz="563"/>
              <a:t>Pixel 14</a:t>
            </a:r>
          </a:p>
          <a:p>
            <a:endParaRPr lang="fr-CA" sz="563"/>
          </a:p>
          <a:p>
            <a:endParaRPr lang="fr-CA" sz="563"/>
          </a:p>
          <a:p>
            <a:endParaRPr lang="fr-CA" sz="563"/>
          </a:p>
          <a:p>
            <a:endParaRPr lang="fr-CA" sz="563"/>
          </a:p>
          <a:p>
            <a:r>
              <a:rPr lang="fr-CA" sz="563"/>
              <a:t>Pixel 16M</a:t>
            </a:r>
          </a:p>
        </p:txBody>
      </p:sp>
      <p:sp>
        <p:nvSpPr>
          <p:cNvPr id="7" name="Rectangle 6"/>
          <p:cNvSpPr/>
          <p:nvPr/>
        </p:nvSpPr>
        <p:spPr>
          <a:xfrm>
            <a:off x="6385895" y="5195761"/>
            <a:ext cx="1632178" cy="187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19"/>
              <a:t>https://ml4a.github.io/ml4a/neural_networks/</a:t>
            </a:r>
          </a:p>
        </p:txBody>
      </p:sp>
      <p:pic>
        <p:nvPicPr>
          <p:cNvPr id="685061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50" y="265570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59515" y="456118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/>
              <a:t>256x256x256</a:t>
            </a:r>
          </a:p>
        </p:txBody>
      </p:sp>
      <p:pic>
        <p:nvPicPr>
          <p:cNvPr id="9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05" y="268247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2" y="271285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77" y="273962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50" y="277000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05" y="279677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22" y="282715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77" y="285392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525376"/>
            <a:ext cx="9004663" cy="857250"/>
          </a:xfrm>
        </p:spPr>
        <p:txBody>
          <a:bodyPr>
            <a:noAutofit/>
          </a:bodyPr>
          <a:lstStyle/>
          <a:p>
            <a:r>
              <a:rPr lang="en-CA" dirty="0"/>
              <a:t>Beaucoup </a:t>
            </a:r>
            <a:r>
              <a:rPr lang="en-CA" sz="4500" b="1" dirty="0">
                <a:solidFill>
                  <a:srgbClr val="FF0000"/>
                </a:solidFill>
              </a:rPr>
              <a:t>TROP </a:t>
            </a:r>
            <a:r>
              <a:rPr lang="en-CA" dirty="0"/>
              <a:t>de </a:t>
            </a:r>
            <a:r>
              <a:rPr lang="fr-CA" dirty="0"/>
              <a:t>paramètres </a:t>
            </a:r>
            <a:br>
              <a:rPr lang="fr-CA" dirty="0"/>
            </a:br>
            <a:r>
              <a:rPr lang="fr-CA" dirty="0"/>
              <a:t>(160M de params dans la couche 1)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1581150" y="6130834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Image médicale 3D (IRM de cerveau)</a:t>
            </a:r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3283015" y="2160127"/>
            <a:ext cx="31771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500"/>
              <a:t>Biais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5617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same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548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Combien de paramètres dans cette couche?</a:t>
            </a: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39014783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same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5484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Combien de paramètres dans cette couche?</a:t>
            </a:r>
          </a:p>
          <a:p>
            <a:endParaRPr lang="fr-CA" b="1"/>
          </a:p>
          <a:p>
            <a:r>
              <a:rPr lang="fr-CA"/>
              <a:t>Chaque filtre a </a:t>
            </a:r>
            <a:r>
              <a:rPr lang="fr-CA" b="1">
                <a:solidFill>
                  <a:schemeClr val="accent5">
                    <a:lumMod val="50000"/>
                  </a:schemeClr>
                </a:solidFill>
              </a:rPr>
              <a:t>5x5x3</a:t>
            </a:r>
            <a:r>
              <a:rPr lang="fr-CA"/>
              <a:t> = </a:t>
            </a:r>
            <a:r>
              <a:rPr lang="fr-CA" b="1">
                <a:solidFill>
                  <a:srgbClr val="FF0000"/>
                </a:solidFill>
              </a:rPr>
              <a:t>75</a:t>
            </a:r>
            <a:r>
              <a:rPr lang="fr-CA"/>
              <a:t> paramètres</a:t>
            </a:r>
          </a:p>
          <a:p>
            <a:r>
              <a:rPr lang="fr-CA"/>
              <a:t>Comme il y a </a:t>
            </a:r>
            <a:r>
              <a:rPr lang="fr-CA" b="1">
                <a:solidFill>
                  <a:schemeClr val="accent5">
                    <a:lumMod val="50000"/>
                  </a:schemeClr>
                </a:solidFill>
              </a:rPr>
              <a:t>10 filtres </a:t>
            </a:r>
            <a:r>
              <a:rPr lang="fr-CA"/>
              <a:t>: </a:t>
            </a:r>
            <a:r>
              <a:rPr lang="fr-CA" b="1">
                <a:solidFill>
                  <a:srgbClr val="FF0000"/>
                </a:solidFill>
              </a:rPr>
              <a:t>750</a:t>
            </a:r>
            <a:r>
              <a:rPr lang="fr-CA"/>
              <a:t> paramètres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6355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same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76819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Combien de paramètres dans cette couche?</a:t>
            </a:r>
          </a:p>
          <a:p>
            <a:endParaRPr lang="fr-CA" b="1"/>
          </a:p>
          <a:p>
            <a:r>
              <a:rPr lang="fr-CA"/>
              <a:t>Chaque filtre a </a:t>
            </a:r>
            <a:r>
              <a:rPr lang="fr-CA" b="1">
                <a:solidFill>
                  <a:schemeClr val="accent5">
                    <a:lumMod val="50000"/>
                  </a:schemeClr>
                </a:solidFill>
              </a:rPr>
              <a:t>5x5x3</a:t>
            </a:r>
            <a:r>
              <a:rPr lang="fr-CA" b="1">
                <a:solidFill>
                  <a:srgbClr val="7030A0"/>
                </a:solidFill>
              </a:rPr>
              <a:t>+1</a:t>
            </a:r>
            <a:r>
              <a:rPr lang="fr-CA"/>
              <a:t> = </a:t>
            </a:r>
            <a:r>
              <a:rPr lang="fr-CA" b="1">
                <a:solidFill>
                  <a:srgbClr val="FF0000"/>
                </a:solidFill>
              </a:rPr>
              <a:t>76</a:t>
            </a:r>
            <a:r>
              <a:rPr lang="fr-CA"/>
              <a:t> paramètres    (+1 pour le biais)</a:t>
            </a:r>
          </a:p>
          <a:p>
            <a:r>
              <a:rPr lang="fr-CA"/>
              <a:t>Comme il y a </a:t>
            </a:r>
            <a:r>
              <a:rPr lang="fr-CA" b="1">
                <a:solidFill>
                  <a:schemeClr val="accent5">
                    <a:lumMod val="50000"/>
                  </a:schemeClr>
                </a:solidFill>
              </a:rPr>
              <a:t>10 filtres </a:t>
            </a:r>
            <a:r>
              <a:rPr lang="fr-CA"/>
              <a:t>: </a:t>
            </a:r>
            <a:r>
              <a:rPr lang="fr-CA" b="1">
                <a:solidFill>
                  <a:srgbClr val="FF0000"/>
                </a:solidFill>
              </a:rPr>
              <a:t>760</a:t>
            </a:r>
            <a:r>
              <a:rPr lang="fr-CA"/>
              <a:t> paramètres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587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valid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5484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Combien de paramètres dans cette couche?</a:t>
            </a:r>
          </a:p>
          <a:p>
            <a:endParaRPr lang="fr-CA" b="1"/>
          </a:p>
        </p:txBody>
      </p:sp>
    </p:spTree>
    <p:extLst>
      <p:ext uri="{BB962C8B-B14F-4D97-AF65-F5344CB8AC3E}">
        <p14:creationId xmlns:p14="http://schemas.microsoft.com/office/powerpoint/2010/main" val="40462720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valid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7201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Combien de paramètres dans cette couche?</a:t>
            </a:r>
          </a:p>
          <a:p>
            <a:endParaRPr lang="fr-CA" b="1"/>
          </a:p>
          <a:p>
            <a:r>
              <a:rPr lang="fr-CA" b="1">
                <a:solidFill>
                  <a:srgbClr val="FF0000"/>
                </a:solidFill>
              </a:rPr>
              <a:t>Même chose</a:t>
            </a:r>
            <a:r>
              <a:rPr lang="fr-CA"/>
              <a:t>, cela ne change pas la conformité des filtres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4688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valid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66007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Combien de </a:t>
            </a:r>
            <a:r>
              <a:rPr lang="fr-CA" b="1">
                <a:solidFill>
                  <a:srgbClr val="FF0000"/>
                </a:solidFill>
              </a:rPr>
              <a:t>neurones</a:t>
            </a:r>
            <a:r>
              <a:rPr lang="fr-CA"/>
              <a:t> dans les cartes d’activations?</a:t>
            </a:r>
          </a:p>
          <a:p>
            <a:endParaRPr lang="fr-CA" b="1"/>
          </a:p>
        </p:txBody>
      </p:sp>
    </p:spTree>
    <p:extLst>
      <p:ext uri="{BB962C8B-B14F-4D97-AF65-F5344CB8AC3E}">
        <p14:creationId xmlns:p14="http://schemas.microsoft.com/office/powerpoint/2010/main" val="3281900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valid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31941"/>
            <a:ext cx="6600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/>
              <a:t>Combien de </a:t>
            </a:r>
            <a:r>
              <a:rPr lang="fr-CA" b="1">
                <a:solidFill>
                  <a:srgbClr val="FF0000"/>
                </a:solidFill>
              </a:rPr>
              <a:t>neurones</a:t>
            </a:r>
            <a:r>
              <a:rPr lang="fr-CA"/>
              <a:t> dans les cartes d’activations?</a:t>
            </a:r>
          </a:p>
          <a:p>
            <a:pPr algn="ctr"/>
            <a:endParaRPr lang="fr-CA" b="1"/>
          </a:p>
          <a:p>
            <a:pPr algn="ctr"/>
            <a:r>
              <a:rPr lang="fr-CA" b="1">
                <a:solidFill>
                  <a:srgbClr val="FF0000"/>
                </a:solidFill>
              </a:rPr>
              <a:t>(32-5+1) x (32-5+1) x 10 = 7,840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8251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77" y="0"/>
            <a:ext cx="7280366" cy="1143000"/>
          </a:xfrm>
        </p:spPr>
        <p:txBody>
          <a:bodyPr/>
          <a:lstStyle/>
          <a:p>
            <a:pPr algn="l"/>
            <a:r>
              <a:rPr lang="fr-CA"/>
              <a:t>Des filtres 1x1? Oui ça marche</a:t>
            </a:r>
            <a:endParaRPr lang="en-CA"/>
          </a:p>
        </p:txBody>
      </p:sp>
      <p:sp>
        <p:nvSpPr>
          <p:cNvPr id="5" name="Cube 4"/>
          <p:cNvSpPr/>
          <p:nvPr/>
        </p:nvSpPr>
        <p:spPr>
          <a:xfrm>
            <a:off x="1545703" y="1639229"/>
            <a:ext cx="1877721" cy="3813717"/>
          </a:xfrm>
          <a:prstGeom prst="cube">
            <a:avLst>
              <a:gd name="adj" fmla="val 6070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ube 5"/>
          <p:cNvSpPr/>
          <p:nvPr/>
        </p:nvSpPr>
        <p:spPr>
          <a:xfrm>
            <a:off x="5868659" y="1639229"/>
            <a:ext cx="1877721" cy="3813717"/>
          </a:xfrm>
          <a:prstGeom prst="cube">
            <a:avLst>
              <a:gd name="adj" fmla="val 607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579542" y="3445727"/>
            <a:ext cx="2018370" cy="11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3424" y="26743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/>
              <a:t>64</a:t>
            </a:r>
            <a:endParaRPr lang="en-CA" sz="2800"/>
          </a:p>
        </p:txBody>
      </p:sp>
      <p:sp>
        <p:nvSpPr>
          <p:cNvPr id="10" name="TextBox 9"/>
          <p:cNvSpPr txBox="1"/>
          <p:nvPr/>
        </p:nvSpPr>
        <p:spPr>
          <a:xfrm>
            <a:off x="2854711" y="475595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/>
              <a:t>64</a:t>
            </a:r>
            <a:endParaRPr lang="en-CA" sz="2800"/>
          </a:p>
        </p:txBody>
      </p:sp>
      <p:sp>
        <p:nvSpPr>
          <p:cNvPr id="11" name="TextBox 10"/>
          <p:cNvSpPr txBox="1"/>
          <p:nvPr/>
        </p:nvSpPr>
        <p:spPr>
          <a:xfrm>
            <a:off x="1624359" y="54259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/>
              <a:t>16</a:t>
            </a:r>
            <a:endParaRPr lang="en-CA" sz="2800"/>
          </a:p>
        </p:txBody>
      </p:sp>
      <p:sp>
        <p:nvSpPr>
          <p:cNvPr id="12" name="TextBox 11"/>
          <p:cNvSpPr txBox="1"/>
          <p:nvPr/>
        </p:nvSpPr>
        <p:spPr>
          <a:xfrm>
            <a:off x="7771277" y="275988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/>
              <a:t>64</a:t>
            </a:r>
            <a:endParaRPr lang="en-CA" sz="2800"/>
          </a:p>
        </p:txBody>
      </p:sp>
      <p:sp>
        <p:nvSpPr>
          <p:cNvPr id="13" name="TextBox 12"/>
          <p:cNvSpPr txBox="1"/>
          <p:nvPr/>
        </p:nvSpPr>
        <p:spPr>
          <a:xfrm>
            <a:off x="7202564" y="48414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/>
              <a:t>64</a:t>
            </a:r>
            <a:endParaRPr lang="en-CA" sz="2800"/>
          </a:p>
        </p:txBody>
      </p:sp>
      <p:sp>
        <p:nvSpPr>
          <p:cNvPr id="14" name="TextBox 13"/>
          <p:cNvSpPr txBox="1"/>
          <p:nvPr/>
        </p:nvSpPr>
        <p:spPr>
          <a:xfrm>
            <a:off x="5972212" y="55114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/>
              <a:t>10</a:t>
            </a:r>
            <a:endParaRPr lang="en-CA" sz="2800"/>
          </a:p>
        </p:txBody>
      </p:sp>
      <p:sp>
        <p:nvSpPr>
          <p:cNvPr id="15" name="TextBox 14"/>
          <p:cNvSpPr txBox="1"/>
          <p:nvPr/>
        </p:nvSpPr>
        <p:spPr>
          <a:xfrm>
            <a:off x="3943514" y="3546087"/>
            <a:ext cx="14702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/>
              <a:t>10 filtres</a:t>
            </a:r>
          </a:p>
          <a:p>
            <a:r>
              <a:rPr lang="fr-CA" sz="2800" b="1">
                <a:solidFill>
                  <a:srgbClr val="FF0000"/>
                </a:solidFill>
              </a:rPr>
              <a:t> 1x1x16</a:t>
            </a:r>
            <a:endParaRPr lang="en-CA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9147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448497"/>
              </p:ext>
            </p:extLst>
          </p:nvPr>
        </p:nvGraphicFramePr>
        <p:xfrm>
          <a:off x="157254" y="2342225"/>
          <a:ext cx="3255992" cy="202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29" r:id="rId3" imgW="6095160" imgH="3783960" progId="">
                  <p:embed/>
                </p:oleObj>
              </mc:Choice>
              <mc:Fallback>
                <p:oleObj r:id="rId3" imgW="6095160" imgH="378396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254" y="2342225"/>
                        <a:ext cx="3255992" cy="202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42199"/>
              </p:ext>
            </p:extLst>
          </p:nvPr>
        </p:nvGraphicFramePr>
        <p:xfrm>
          <a:off x="5724710" y="2342225"/>
          <a:ext cx="3255992" cy="202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0" r:id="rId5" imgW="6095160" imgH="3783960" progId="">
                  <p:embed/>
                </p:oleObj>
              </mc:Choice>
              <mc:Fallback>
                <p:oleObj r:id="rId5" imgW="6095160" imgH="37839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4710" y="2342225"/>
                        <a:ext cx="3255992" cy="202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7977" y="0"/>
            <a:ext cx="7280366" cy="1143000"/>
          </a:xfrm>
        </p:spPr>
        <p:txBody>
          <a:bodyPr/>
          <a:lstStyle/>
          <a:p>
            <a:pPr algn="l"/>
            <a:r>
              <a:rPr lang="fr-CA"/>
              <a:t>Exemple simple d’un filtre 1x1</a:t>
            </a:r>
            <a:endParaRPr lang="en-CA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717284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1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89693" y="3077109"/>
                <a:ext cx="1164613" cy="703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CA" dirty="0"/>
                            <m:t>,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93" y="3077109"/>
                <a:ext cx="1164613" cy="703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67752" y="4971010"/>
            <a:ext cx="8500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err="1"/>
              <a:t>Filtre</a:t>
            </a:r>
            <a:r>
              <a:rPr lang="en-CA"/>
              <a:t> </a:t>
            </a:r>
            <a:r>
              <a:rPr lang="en-CA" err="1"/>
              <a:t>moyennant</a:t>
            </a:r>
            <a:r>
              <a:rPr lang="en-CA"/>
              <a:t> les </a:t>
            </a:r>
            <a:r>
              <a:rPr lang="en-CA" err="1"/>
              <a:t>canaux</a:t>
            </a:r>
            <a:r>
              <a:rPr lang="en-CA"/>
              <a:t> </a:t>
            </a:r>
            <a:r>
              <a:rPr lang="en-CA" b="1">
                <a:solidFill>
                  <a:srgbClr val="FF0000"/>
                </a:solidFill>
              </a:rPr>
              <a:t>rouge</a:t>
            </a:r>
            <a:r>
              <a:rPr lang="en-CA"/>
              <a:t>, </a:t>
            </a:r>
            <a:r>
              <a:rPr lang="en-CA" b="1" err="1">
                <a:solidFill>
                  <a:schemeClr val="accent1"/>
                </a:solidFill>
              </a:rPr>
              <a:t>vert</a:t>
            </a:r>
            <a:r>
              <a:rPr lang="en-CA"/>
              <a:t>, </a:t>
            </a:r>
            <a:r>
              <a:rPr lang="en-CA" b="1">
                <a:solidFill>
                  <a:schemeClr val="accent2"/>
                </a:solidFill>
              </a:rPr>
              <a:t>bleu</a:t>
            </a:r>
            <a:r>
              <a:rPr lang="en-CA"/>
              <a:t> </a:t>
            </a:r>
            <a:r>
              <a:rPr lang="en-CA" err="1"/>
              <a:t>d’une</a:t>
            </a:r>
            <a:r>
              <a:rPr lang="en-CA"/>
              <a:t> image </a:t>
            </a:r>
            <a:r>
              <a:rPr lang="en-CA" err="1"/>
              <a:t>couleur</a:t>
            </a:r>
            <a:r>
              <a:rPr lang="en-CA"/>
              <a:t>.</a:t>
            </a:r>
          </a:p>
          <a:p>
            <a:pPr algn="ctr"/>
            <a:r>
              <a:rPr lang="en-CA"/>
              <a:t>R</a:t>
            </a:r>
            <a:r>
              <a:rPr lang="fr-CA" err="1"/>
              <a:t>ésultat</a:t>
            </a:r>
            <a:r>
              <a:rPr lang="fr-CA"/>
              <a:t>, une image en </a:t>
            </a:r>
            <a:r>
              <a:rPr lang="fr-CA" b="1">
                <a:solidFill>
                  <a:schemeClr val="tx1">
                    <a:lumMod val="85000"/>
                    <a:lumOff val="15000"/>
                  </a:schemeClr>
                </a:solidFill>
              </a:rPr>
              <a:t>niveau de gris</a:t>
            </a:r>
            <a:r>
              <a:rPr lang="fr-CA"/>
              <a:t>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94000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978" y="3181496"/>
            <a:ext cx="7772400" cy="1143000"/>
          </a:xfrm>
        </p:spPr>
        <p:txBody>
          <a:bodyPr/>
          <a:lstStyle/>
          <a:p>
            <a:r>
              <a:rPr lang="fr-CA"/>
              <a:t>Tout comme un Perceptron </a:t>
            </a:r>
            <a:r>
              <a:rPr lang="fr-CA" err="1"/>
              <a:t>multi-couches</a:t>
            </a:r>
            <a:r>
              <a:rPr lang="fr-CA"/>
              <a:t>, un réseau à convolution contient </a:t>
            </a:r>
            <a:r>
              <a:rPr lang="fr-CA" b="1">
                <a:solidFill>
                  <a:srgbClr val="FF0000"/>
                </a:solidFill>
              </a:rPr>
              <a:t>plusieurs couches consécutives</a:t>
            </a:r>
            <a:br>
              <a:rPr lang="fr-CA"/>
            </a:b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5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/>
        </p:nvSpPr>
        <p:spPr>
          <a:xfrm>
            <a:off x="1349954" y="265661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4" name="Oval 33"/>
          <p:cNvSpPr/>
          <p:nvPr/>
        </p:nvSpPr>
        <p:spPr>
          <a:xfrm>
            <a:off x="1349954" y="283797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6" name="Oval 35"/>
          <p:cNvSpPr/>
          <p:nvPr/>
        </p:nvSpPr>
        <p:spPr>
          <a:xfrm>
            <a:off x="1351079" y="3005271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5" name="Oval 44"/>
          <p:cNvSpPr/>
          <p:nvPr/>
        </p:nvSpPr>
        <p:spPr>
          <a:xfrm>
            <a:off x="1349954" y="2465227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8" name="Oval 137"/>
          <p:cNvSpPr/>
          <p:nvPr/>
        </p:nvSpPr>
        <p:spPr>
          <a:xfrm>
            <a:off x="1349954" y="225991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6" name="Oval 155"/>
          <p:cNvSpPr/>
          <p:nvPr/>
        </p:nvSpPr>
        <p:spPr>
          <a:xfrm>
            <a:off x="1356457" y="358317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8" name="Oval 157"/>
          <p:cNvSpPr/>
          <p:nvPr/>
        </p:nvSpPr>
        <p:spPr>
          <a:xfrm>
            <a:off x="1356457" y="37645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9" name="Oval 158"/>
          <p:cNvSpPr/>
          <p:nvPr/>
        </p:nvSpPr>
        <p:spPr>
          <a:xfrm>
            <a:off x="1350305" y="3959899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1" name="Oval 160"/>
          <p:cNvSpPr/>
          <p:nvPr/>
        </p:nvSpPr>
        <p:spPr>
          <a:xfrm>
            <a:off x="1356457" y="339178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2" name="Oval 161"/>
          <p:cNvSpPr/>
          <p:nvPr/>
        </p:nvSpPr>
        <p:spPr>
          <a:xfrm>
            <a:off x="1356457" y="318647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4" name="Oval 163"/>
          <p:cNvSpPr/>
          <p:nvPr/>
        </p:nvSpPr>
        <p:spPr>
          <a:xfrm>
            <a:off x="1357582" y="454867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5" name="Oval 164"/>
          <p:cNvSpPr/>
          <p:nvPr/>
        </p:nvSpPr>
        <p:spPr>
          <a:xfrm>
            <a:off x="1357582" y="47300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1358706" y="489732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1357582" y="435728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70" name="Oval 169"/>
          <p:cNvSpPr/>
          <p:nvPr/>
        </p:nvSpPr>
        <p:spPr>
          <a:xfrm>
            <a:off x="1357582" y="415197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pSp>
        <p:nvGrpSpPr>
          <p:cNvPr id="113" name="Group 112"/>
          <p:cNvGrpSpPr/>
          <p:nvPr/>
        </p:nvGrpSpPr>
        <p:grpSpPr>
          <a:xfrm>
            <a:off x="2382179" y="2348880"/>
            <a:ext cx="204549" cy="2918735"/>
            <a:chOff x="1652238" y="1685786"/>
            <a:chExt cx="272732" cy="4312459"/>
          </a:xfrm>
          <a:solidFill>
            <a:srgbClr val="FFC000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652238" y="1685786"/>
              <a:ext cx="272732" cy="2817409"/>
              <a:chOff x="1684429" y="1965854"/>
              <a:chExt cx="577750" cy="4553648"/>
            </a:xfrm>
            <a:grpFill/>
          </p:grpSpPr>
          <p:sp>
            <p:nvSpPr>
              <p:cNvPr id="42" name="Oval 41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9291" y="4864439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709291" y="541563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716715" y="6029335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700572" y="4293096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659472" y="4620734"/>
              <a:ext cx="265111" cy="1377511"/>
              <a:chOff x="1684429" y="1965854"/>
              <a:chExt cx="561607" cy="2226406"/>
            </a:xfrm>
            <a:grpFill/>
          </p:grpSpPr>
          <p:sp>
            <p:nvSpPr>
              <p:cNvPr id="184" name="Oval 183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194" name="Oval 193"/>
          <p:cNvSpPr/>
          <p:nvPr/>
        </p:nvSpPr>
        <p:spPr>
          <a:xfrm>
            <a:off x="1358705" y="508255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97" name="Straight Arrow Connector 196"/>
          <p:cNvCxnSpPr>
            <a:stCxn id="138" idx="6"/>
            <a:endCxn id="124" idx="2"/>
          </p:cNvCxnSpPr>
          <p:nvPr/>
        </p:nvCxnSpPr>
        <p:spPr>
          <a:xfrm>
            <a:off x="1484906" y="2331413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34" idx="6"/>
          </p:cNvCxnSpPr>
          <p:nvPr/>
        </p:nvCxnSpPr>
        <p:spPr>
          <a:xfrm flipV="1">
            <a:off x="1484906" y="2465227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496337" y="5161444"/>
            <a:ext cx="891268" cy="15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9" name="Object 228"/>
          <p:cNvGraphicFramePr>
            <a:graphicFrameLocks noChangeAspect="1"/>
          </p:cNvGraphicFramePr>
          <p:nvPr/>
        </p:nvGraphicFramePr>
        <p:xfrm>
          <a:off x="1543161" y="3982722"/>
          <a:ext cx="295275" cy="217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Equation" r:id="rId3" imgW="266469" imgH="203024" progId="Equation.3">
                  <p:embed/>
                </p:oleObj>
              </mc:Choice>
              <mc:Fallback>
                <p:oleObj name="Equation" r:id="rId3" imgW="266469" imgH="203024" progId="Equation.3">
                  <p:embed/>
                  <p:pic>
                    <p:nvPicPr>
                      <p:cNvPr id="229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161" y="3982722"/>
                        <a:ext cx="295275" cy="217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/>
          <p:cNvSpPr/>
          <p:nvPr/>
        </p:nvSpPr>
        <p:spPr>
          <a:xfrm>
            <a:off x="3440962" y="3239155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2" name="Oval 251"/>
          <p:cNvSpPr/>
          <p:nvPr/>
        </p:nvSpPr>
        <p:spPr>
          <a:xfrm>
            <a:off x="3440962" y="3469970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3" name="Oval 252"/>
          <p:cNvSpPr/>
          <p:nvPr/>
        </p:nvSpPr>
        <p:spPr>
          <a:xfrm>
            <a:off x="3443590" y="3726961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4" name="Oval 253"/>
          <p:cNvSpPr/>
          <p:nvPr/>
        </p:nvSpPr>
        <p:spPr>
          <a:xfrm>
            <a:off x="3437875" y="2999902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5" name="Oval 254"/>
          <p:cNvSpPr/>
          <p:nvPr/>
        </p:nvSpPr>
        <p:spPr>
          <a:xfrm>
            <a:off x="3446677" y="4213699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6" name="Oval 255"/>
          <p:cNvSpPr/>
          <p:nvPr/>
        </p:nvSpPr>
        <p:spPr>
          <a:xfrm>
            <a:off x="3443590" y="3974446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57" name="Straight Arrow Connector 256"/>
          <p:cNvCxnSpPr>
            <a:endCxn id="254" idx="2"/>
          </p:cNvCxnSpPr>
          <p:nvPr/>
        </p:nvCxnSpPr>
        <p:spPr>
          <a:xfrm>
            <a:off x="2559492" y="2433379"/>
            <a:ext cx="878382" cy="669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42" idx="6"/>
            <a:endCxn id="254" idx="2"/>
          </p:cNvCxnSpPr>
          <p:nvPr/>
        </p:nvCxnSpPr>
        <p:spPr>
          <a:xfrm>
            <a:off x="2578385" y="2690764"/>
            <a:ext cx="859490" cy="411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0" idx="6"/>
            <a:endCxn id="254" idx="2"/>
          </p:cNvCxnSpPr>
          <p:nvPr/>
        </p:nvCxnSpPr>
        <p:spPr>
          <a:xfrm>
            <a:off x="2578385" y="2921578"/>
            <a:ext cx="859490" cy="180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42" idx="6"/>
            <a:endCxn id="251" idx="2"/>
          </p:cNvCxnSpPr>
          <p:nvPr/>
        </p:nvCxnSpPr>
        <p:spPr>
          <a:xfrm>
            <a:off x="2578385" y="2690764"/>
            <a:ext cx="862577" cy="6510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30" idx="6"/>
            <a:endCxn id="251" idx="2"/>
          </p:cNvCxnSpPr>
          <p:nvPr/>
        </p:nvCxnSpPr>
        <p:spPr>
          <a:xfrm>
            <a:off x="2578385" y="2921578"/>
            <a:ext cx="862577" cy="4202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47" idx="6"/>
            <a:endCxn id="251" idx="2"/>
          </p:cNvCxnSpPr>
          <p:nvPr/>
        </p:nvCxnSpPr>
        <p:spPr>
          <a:xfrm>
            <a:off x="2581013" y="3178570"/>
            <a:ext cx="859949" cy="163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Object 274"/>
          <p:cNvGraphicFramePr>
            <a:graphicFrameLocks noChangeAspect="1"/>
          </p:cNvGraphicFramePr>
          <p:nvPr/>
        </p:nvGraphicFramePr>
        <p:xfrm>
          <a:off x="3093417" y="3648460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5" imgW="266469" imgH="203024" progId="Equation.3">
                  <p:embed/>
                </p:oleObj>
              </mc:Choice>
              <mc:Fallback>
                <p:oleObj name="Equation" r:id="rId5" imgW="266469" imgH="203024" progId="Equation.3">
                  <p:embed/>
                  <p:pic>
                    <p:nvPicPr>
                      <p:cNvPr id="275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3417" y="3648460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Object 275"/>
          <p:cNvGraphicFramePr>
            <a:graphicFrameLocks noChangeAspect="1"/>
          </p:cNvGraphicFramePr>
          <p:nvPr/>
        </p:nvGraphicFramePr>
        <p:xfrm>
          <a:off x="3763012" y="3601684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Equation" r:id="rId6" imgW="266469" imgH="203024" progId="Equation.3">
                  <p:embed/>
                </p:oleObj>
              </mc:Choice>
              <mc:Fallback>
                <p:oleObj name="Equation" r:id="rId6" imgW="266469" imgH="203024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012" y="3601684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/>
          <p:nvPr/>
        </p:nvCxnSpPr>
        <p:spPr>
          <a:xfrm>
            <a:off x="5225778" y="3552000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4816679" y="3368069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225779" y="3042458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0" name="Object 279"/>
          <p:cNvGraphicFramePr>
            <a:graphicFrameLocks noChangeAspect="1"/>
          </p:cNvGraphicFramePr>
          <p:nvPr/>
        </p:nvGraphicFramePr>
        <p:xfrm>
          <a:off x="5497067" y="2941657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Equation" r:id="rId7" imgW="774360" imgH="241200" progId="Equation.3">
                  <p:embed/>
                </p:oleObj>
              </mc:Choice>
              <mc:Fallback>
                <p:oleObj name="Equation" r:id="rId7" imgW="774360" imgH="241200" progId="Equation.3">
                  <p:embed/>
                  <p:pic>
                    <p:nvPicPr>
                      <p:cNvPr id="28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7" y="2941657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Oval 280"/>
          <p:cNvSpPr/>
          <p:nvPr/>
        </p:nvSpPr>
        <p:spPr>
          <a:xfrm>
            <a:off x="4816679" y="2858527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/>
        </p:nvGraphicFramePr>
        <p:xfrm>
          <a:off x="4938220" y="2917324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2917324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>
            <a:off x="5225779" y="4124796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4816679" y="394086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85" name="Straight Arrow Connector 284"/>
          <p:cNvCxnSpPr/>
          <p:nvPr/>
        </p:nvCxnSpPr>
        <p:spPr>
          <a:xfrm>
            <a:off x="5225779" y="4699375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4816679" y="451544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7" name="Object 286"/>
          <p:cNvGraphicFramePr>
            <a:graphicFrameLocks noChangeAspect="1"/>
          </p:cNvGraphicFramePr>
          <p:nvPr/>
        </p:nvGraphicFramePr>
        <p:xfrm>
          <a:off x="4938220" y="3430502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Equation" r:id="rId11" imgW="139680" imgH="177480" progId="Equation.3">
                  <p:embed/>
                </p:oleObj>
              </mc:Choice>
              <mc:Fallback>
                <p:oleObj name="Equation" r:id="rId11" imgW="139680" imgH="177480" progId="Equation.3">
                  <p:embed/>
                  <p:pic>
                    <p:nvPicPr>
                      <p:cNvPr id="287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3430502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87"/>
          <p:cNvGraphicFramePr>
            <a:graphicFrameLocks noChangeAspect="1"/>
          </p:cNvGraphicFramePr>
          <p:nvPr/>
        </p:nvGraphicFramePr>
        <p:xfrm>
          <a:off x="4938221" y="3999166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288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3999166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288"/>
          <p:cNvGraphicFramePr>
            <a:graphicFrameLocks noChangeAspect="1"/>
          </p:cNvGraphicFramePr>
          <p:nvPr/>
        </p:nvGraphicFramePr>
        <p:xfrm>
          <a:off x="4938221" y="4588607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Equation" r:id="rId14" imgW="139579" imgH="177646" progId="Equation.3">
                  <p:embed/>
                </p:oleObj>
              </mc:Choice>
              <mc:Fallback>
                <p:oleObj name="Equation" r:id="rId14" imgW="139579" imgH="177646" progId="Equation.3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4588607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89"/>
          <p:cNvGraphicFramePr>
            <a:graphicFrameLocks noChangeAspect="1"/>
          </p:cNvGraphicFramePr>
          <p:nvPr/>
        </p:nvGraphicFramePr>
        <p:xfrm>
          <a:off x="5497066" y="3429813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Equation" r:id="rId15" imgW="787320" imgH="241200" progId="Equation.3">
                  <p:embed/>
                </p:oleObj>
              </mc:Choice>
              <mc:Fallback>
                <p:oleObj name="Equation" r:id="rId15" imgW="787320" imgH="241200" progId="Equation.3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3429813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/>
        </p:nvGraphicFramePr>
        <p:xfrm>
          <a:off x="5508973" y="4001313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Equation" r:id="rId17" imgW="774360" imgH="241200" progId="Equation.3">
                  <p:embed/>
                </p:oleObj>
              </mc:Choice>
              <mc:Fallback>
                <p:oleObj name="Equation" r:id="rId17" imgW="774360" imgH="24120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973" y="4001313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Object 291"/>
          <p:cNvGraphicFramePr>
            <a:graphicFrameLocks noChangeAspect="1"/>
          </p:cNvGraphicFramePr>
          <p:nvPr/>
        </p:nvGraphicFramePr>
        <p:xfrm>
          <a:off x="5497066" y="4581147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19" imgW="787320" imgH="241200" progId="Equation.3">
                  <p:embed/>
                </p:oleObj>
              </mc:Choice>
              <mc:Fallback>
                <p:oleObj name="Equation" r:id="rId19" imgW="787320" imgH="241200" progId="Equation.3">
                  <p:embed/>
                  <p:pic>
                    <p:nvPicPr>
                      <p:cNvPr id="292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4581147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3" name="Straight Arrow Connector 292"/>
          <p:cNvCxnSpPr/>
          <p:nvPr/>
        </p:nvCxnSpPr>
        <p:spPr>
          <a:xfrm flipV="1">
            <a:off x="4223716" y="3551881"/>
            <a:ext cx="592964" cy="24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V="1">
            <a:off x="4276619" y="3042340"/>
            <a:ext cx="540060" cy="838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4276621" y="3126223"/>
            <a:ext cx="540059" cy="425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4276619" y="4124677"/>
            <a:ext cx="540060" cy="20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>
            <a:off x="4276619" y="4308490"/>
            <a:ext cx="540060" cy="390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4223714" y="3799136"/>
            <a:ext cx="592965" cy="3255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4223714" y="3799136"/>
            <a:ext cx="592965" cy="900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/>
          <p:nvPr/>
        </p:nvCxnSpPr>
        <p:spPr>
          <a:xfrm>
            <a:off x="4223714" y="3453352"/>
            <a:ext cx="538959" cy="93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endCxn id="284" idx="2"/>
          </p:cNvCxnSpPr>
          <p:nvPr/>
        </p:nvCxnSpPr>
        <p:spPr>
          <a:xfrm>
            <a:off x="4223714" y="3453352"/>
            <a:ext cx="592965" cy="671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55" idx="2"/>
          </p:cNvCxnSpPr>
          <p:nvPr/>
        </p:nvCxnSpPr>
        <p:spPr>
          <a:xfrm flipV="1">
            <a:off x="2599697" y="4316330"/>
            <a:ext cx="846980" cy="360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55" idx="2"/>
          </p:cNvCxnSpPr>
          <p:nvPr/>
        </p:nvCxnSpPr>
        <p:spPr>
          <a:xfrm flipV="1">
            <a:off x="2599697" y="4316329"/>
            <a:ext cx="846980" cy="5916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endCxn id="255" idx="2"/>
          </p:cNvCxnSpPr>
          <p:nvPr/>
        </p:nvCxnSpPr>
        <p:spPr>
          <a:xfrm flipV="1">
            <a:off x="2602325" y="4316330"/>
            <a:ext cx="844352" cy="8486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5" idx="6"/>
            <a:endCxn id="124" idx="2"/>
          </p:cNvCxnSpPr>
          <p:nvPr/>
        </p:nvCxnSpPr>
        <p:spPr>
          <a:xfrm flipV="1">
            <a:off x="1484906" y="2451510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32" idx="6"/>
            <a:endCxn id="124" idx="2"/>
          </p:cNvCxnSpPr>
          <p:nvPr/>
        </p:nvCxnSpPr>
        <p:spPr>
          <a:xfrm flipV="1">
            <a:off x="1484906" y="2451510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36" idx="6"/>
          </p:cNvCxnSpPr>
          <p:nvPr/>
        </p:nvCxnSpPr>
        <p:spPr>
          <a:xfrm flipV="1">
            <a:off x="1486031" y="2451511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62" idx="6"/>
            <a:endCxn id="124" idx="2"/>
          </p:cNvCxnSpPr>
          <p:nvPr/>
        </p:nvCxnSpPr>
        <p:spPr>
          <a:xfrm flipV="1">
            <a:off x="1491408" y="2451510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61" idx="6"/>
            <a:endCxn id="124" idx="2"/>
          </p:cNvCxnSpPr>
          <p:nvPr/>
        </p:nvCxnSpPr>
        <p:spPr>
          <a:xfrm flipV="1">
            <a:off x="1491408" y="2451511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6" idx="6"/>
            <a:endCxn id="124" idx="2"/>
          </p:cNvCxnSpPr>
          <p:nvPr/>
        </p:nvCxnSpPr>
        <p:spPr>
          <a:xfrm flipV="1">
            <a:off x="1491408" y="2451511"/>
            <a:ext cx="890771" cy="12031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94" idx="6"/>
            <a:endCxn id="124" idx="2"/>
          </p:cNvCxnSpPr>
          <p:nvPr/>
        </p:nvCxnSpPr>
        <p:spPr>
          <a:xfrm flipV="1">
            <a:off x="1493659" y="2451511"/>
            <a:ext cx="888521" cy="27025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94" idx="6"/>
          </p:cNvCxnSpPr>
          <p:nvPr/>
        </p:nvCxnSpPr>
        <p:spPr>
          <a:xfrm flipV="1">
            <a:off x="1493657" y="3164421"/>
            <a:ext cx="898758" cy="19896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492514" y="2357275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492514" y="2538632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36" idx="6"/>
          </p:cNvCxnSpPr>
          <p:nvPr/>
        </p:nvCxnSpPr>
        <p:spPr>
          <a:xfrm flipV="1">
            <a:off x="1486031" y="2672447"/>
            <a:ext cx="850440" cy="4043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1492514" y="2658729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1492514" y="2658729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1493639" y="2658730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1499016" y="2658729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499016" y="2658730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58" idx="6"/>
          </p:cNvCxnSpPr>
          <p:nvPr/>
        </p:nvCxnSpPr>
        <p:spPr>
          <a:xfrm flipV="1">
            <a:off x="1491409" y="2658731"/>
            <a:ext cx="898378" cy="11772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8" idx="6"/>
          </p:cNvCxnSpPr>
          <p:nvPr/>
        </p:nvCxnSpPr>
        <p:spPr>
          <a:xfrm>
            <a:off x="1484907" y="2331412"/>
            <a:ext cx="920578" cy="5854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45" idx="6"/>
          </p:cNvCxnSpPr>
          <p:nvPr/>
        </p:nvCxnSpPr>
        <p:spPr>
          <a:xfrm>
            <a:off x="1484907" y="2536726"/>
            <a:ext cx="920578" cy="380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32" idx="6"/>
          </p:cNvCxnSpPr>
          <p:nvPr/>
        </p:nvCxnSpPr>
        <p:spPr>
          <a:xfrm>
            <a:off x="1484907" y="2728117"/>
            <a:ext cx="920578" cy="188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61" idx="6"/>
          </p:cNvCxnSpPr>
          <p:nvPr/>
        </p:nvCxnSpPr>
        <p:spPr>
          <a:xfrm flipV="1">
            <a:off x="1491409" y="2930611"/>
            <a:ext cx="860758" cy="5326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4" idx="6"/>
          </p:cNvCxnSpPr>
          <p:nvPr/>
        </p:nvCxnSpPr>
        <p:spPr>
          <a:xfrm>
            <a:off x="1484907" y="2909471"/>
            <a:ext cx="920578" cy="7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62" idx="6"/>
          </p:cNvCxnSpPr>
          <p:nvPr/>
        </p:nvCxnSpPr>
        <p:spPr>
          <a:xfrm flipV="1">
            <a:off x="1491409" y="2916893"/>
            <a:ext cx="914074" cy="3410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61" idx="6"/>
          </p:cNvCxnSpPr>
          <p:nvPr/>
        </p:nvCxnSpPr>
        <p:spPr>
          <a:xfrm flipV="1">
            <a:off x="1491409" y="2916896"/>
            <a:ext cx="860760" cy="5463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56" idx="6"/>
          </p:cNvCxnSpPr>
          <p:nvPr/>
        </p:nvCxnSpPr>
        <p:spPr>
          <a:xfrm flipV="1">
            <a:off x="1491409" y="2916894"/>
            <a:ext cx="914075" cy="7377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58" idx="6"/>
          </p:cNvCxnSpPr>
          <p:nvPr/>
        </p:nvCxnSpPr>
        <p:spPr>
          <a:xfrm flipV="1">
            <a:off x="1491409" y="2916894"/>
            <a:ext cx="914075" cy="919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59" idx="6"/>
          </p:cNvCxnSpPr>
          <p:nvPr/>
        </p:nvCxnSpPr>
        <p:spPr>
          <a:xfrm flipV="1">
            <a:off x="1485257" y="2916895"/>
            <a:ext cx="920227" cy="11145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94" idx="6"/>
            <a:endCxn id="42" idx="2"/>
          </p:cNvCxnSpPr>
          <p:nvPr/>
        </p:nvCxnSpPr>
        <p:spPr>
          <a:xfrm flipV="1">
            <a:off x="1493659" y="2690764"/>
            <a:ext cx="891608" cy="24632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94" idx="6"/>
            <a:endCxn id="30" idx="2"/>
          </p:cNvCxnSpPr>
          <p:nvPr/>
        </p:nvCxnSpPr>
        <p:spPr>
          <a:xfrm flipV="1">
            <a:off x="1493659" y="2921578"/>
            <a:ext cx="891608" cy="22324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70" idx="6"/>
          </p:cNvCxnSpPr>
          <p:nvPr/>
        </p:nvCxnSpPr>
        <p:spPr>
          <a:xfrm>
            <a:off x="1492534" y="4223469"/>
            <a:ext cx="917398" cy="4995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68" idx="6"/>
          </p:cNvCxnSpPr>
          <p:nvPr/>
        </p:nvCxnSpPr>
        <p:spPr>
          <a:xfrm>
            <a:off x="1492534" y="4428783"/>
            <a:ext cx="917398" cy="294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4" idx="6"/>
          </p:cNvCxnSpPr>
          <p:nvPr/>
        </p:nvCxnSpPr>
        <p:spPr>
          <a:xfrm>
            <a:off x="1492534" y="4620173"/>
            <a:ext cx="917398" cy="1028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94" idx="6"/>
          </p:cNvCxnSpPr>
          <p:nvPr/>
        </p:nvCxnSpPr>
        <p:spPr>
          <a:xfrm flipV="1">
            <a:off x="1493657" y="4736775"/>
            <a:ext cx="862959" cy="41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V="1">
            <a:off x="1512659" y="4723058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67" idx="6"/>
          </p:cNvCxnSpPr>
          <p:nvPr/>
        </p:nvCxnSpPr>
        <p:spPr>
          <a:xfrm flipV="1">
            <a:off x="1493658" y="4723058"/>
            <a:ext cx="916274" cy="245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8" idx="6"/>
          </p:cNvCxnSpPr>
          <p:nvPr/>
        </p:nvCxnSpPr>
        <p:spPr>
          <a:xfrm>
            <a:off x="1492534" y="4428783"/>
            <a:ext cx="925006" cy="5014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520267" y="4628823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65" idx="6"/>
          </p:cNvCxnSpPr>
          <p:nvPr/>
        </p:nvCxnSpPr>
        <p:spPr>
          <a:xfrm>
            <a:off x="1492534" y="4801529"/>
            <a:ext cx="925006" cy="1287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67" idx="6"/>
          </p:cNvCxnSpPr>
          <p:nvPr/>
        </p:nvCxnSpPr>
        <p:spPr>
          <a:xfrm flipV="1">
            <a:off x="1493658" y="4930278"/>
            <a:ext cx="923882" cy="385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94" idx="6"/>
          </p:cNvCxnSpPr>
          <p:nvPr/>
        </p:nvCxnSpPr>
        <p:spPr>
          <a:xfrm flipV="1">
            <a:off x="1493657" y="4930277"/>
            <a:ext cx="923883" cy="223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64" idx="6"/>
          </p:cNvCxnSpPr>
          <p:nvPr/>
        </p:nvCxnSpPr>
        <p:spPr>
          <a:xfrm>
            <a:off x="1492534" y="4620173"/>
            <a:ext cx="940704" cy="5682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65" idx="6"/>
          </p:cNvCxnSpPr>
          <p:nvPr/>
        </p:nvCxnSpPr>
        <p:spPr>
          <a:xfrm>
            <a:off x="1492534" y="4801529"/>
            <a:ext cx="940704" cy="386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67" idx="6"/>
          </p:cNvCxnSpPr>
          <p:nvPr/>
        </p:nvCxnSpPr>
        <p:spPr>
          <a:xfrm>
            <a:off x="1493658" y="4968827"/>
            <a:ext cx="939580" cy="2196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94" idx="6"/>
          </p:cNvCxnSpPr>
          <p:nvPr/>
        </p:nvCxnSpPr>
        <p:spPr>
          <a:xfrm>
            <a:off x="1493657" y="5154052"/>
            <a:ext cx="939581" cy="343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2557998" y="2491781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2557998" y="2683172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>
            <a:off x="2557998" y="2864529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 flipV="1">
            <a:off x="2557998" y="2998342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2557998" y="2984626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 flipV="1">
            <a:off x="2557998" y="2984626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 flipV="1">
            <a:off x="2559123" y="2984627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 flipV="1">
            <a:off x="2564500" y="2984626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 flipV="1">
            <a:off x="2564500" y="2984627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2565606" y="2699000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2565606" y="2890391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>
            <a:off x="2565606" y="3071748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 flipV="1">
            <a:off x="2565606" y="3205561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 flipV="1">
            <a:off x="2565606" y="3191845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2565606" y="3191845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2566731" y="3191846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2572108" y="3191845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2557999" y="2864527"/>
            <a:ext cx="920578" cy="5854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2557999" y="3069842"/>
            <a:ext cx="920578" cy="380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>
            <a:off x="2557999" y="3261233"/>
            <a:ext cx="920578" cy="188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 flipV="1">
            <a:off x="2581303" y="3463726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2557999" y="3442587"/>
            <a:ext cx="920578" cy="7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 flipV="1">
            <a:off x="2581303" y="3450009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2582428" y="3450010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2599229" y="3587350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2599229" y="3778741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2599229" y="3960098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/>
          <p:nvPr/>
        </p:nvCxnSpPr>
        <p:spPr>
          <a:xfrm flipV="1">
            <a:off x="2599229" y="4093912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/>
          <p:nvPr/>
        </p:nvCxnSpPr>
        <p:spPr>
          <a:xfrm flipV="1">
            <a:off x="2599229" y="4080195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/>
          <p:nvPr/>
        </p:nvCxnSpPr>
        <p:spPr>
          <a:xfrm flipV="1">
            <a:off x="2599229" y="4080195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V="1">
            <a:off x="2600355" y="4080196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/>
          <p:nvPr/>
        </p:nvCxnSpPr>
        <p:spPr>
          <a:xfrm flipV="1">
            <a:off x="2605732" y="4080195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2605732" y="4080196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>
            <a:off x="2606837" y="3794569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/>
          <p:nvPr/>
        </p:nvCxnSpPr>
        <p:spPr>
          <a:xfrm>
            <a:off x="2606837" y="3985960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/>
          <p:nvPr/>
        </p:nvCxnSpPr>
        <p:spPr>
          <a:xfrm>
            <a:off x="2606837" y="4167317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V="1">
            <a:off x="2606837" y="4301131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 flipV="1">
            <a:off x="2606837" y="4287414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 flipV="1">
            <a:off x="2606837" y="4287414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2607963" y="4287415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/>
          <p:nvPr/>
        </p:nvCxnSpPr>
        <p:spPr>
          <a:xfrm flipV="1">
            <a:off x="2613340" y="4287414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>
            <a:off x="2599230" y="3960097"/>
            <a:ext cx="920578" cy="5854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/>
          <p:nvPr/>
        </p:nvCxnSpPr>
        <p:spPr>
          <a:xfrm>
            <a:off x="2599230" y="4165411"/>
            <a:ext cx="920578" cy="380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>
            <a:off x="2599230" y="4356802"/>
            <a:ext cx="920578" cy="188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 flipV="1">
            <a:off x="2622534" y="4559295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>
            <a:off x="2599230" y="4538156"/>
            <a:ext cx="920578" cy="7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/>
          <p:nvPr/>
        </p:nvCxnSpPr>
        <p:spPr>
          <a:xfrm flipV="1">
            <a:off x="2622534" y="4545578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/>
          <p:nvPr/>
        </p:nvCxnSpPr>
        <p:spPr>
          <a:xfrm flipV="1">
            <a:off x="2623659" y="4545580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>
            <a:stCxn id="138" idx="6"/>
          </p:cNvCxnSpPr>
          <p:nvPr/>
        </p:nvCxnSpPr>
        <p:spPr>
          <a:xfrm>
            <a:off x="1484906" y="2331412"/>
            <a:ext cx="934604" cy="27668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45" idx="6"/>
          </p:cNvCxnSpPr>
          <p:nvPr/>
        </p:nvCxnSpPr>
        <p:spPr>
          <a:xfrm>
            <a:off x="1484906" y="2536726"/>
            <a:ext cx="934604" cy="25615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>
            <a:endCxn id="184" idx="2"/>
          </p:cNvCxnSpPr>
          <p:nvPr/>
        </p:nvCxnSpPr>
        <p:spPr>
          <a:xfrm>
            <a:off x="1499007" y="2723547"/>
            <a:ext cx="891684" cy="1953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endCxn id="186" idx="2"/>
          </p:cNvCxnSpPr>
          <p:nvPr/>
        </p:nvCxnSpPr>
        <p:spPr>
          <a:xfrm>
            <a:off x="1499007" y="2914938"/>
            <a:ext cx="894312" cy="22500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281" idx="2"/>
          </p:cNvCxnSpPr>
          <p:nvPr/>
        </p:nvCxnSpPr>
        <p:spPr>
          <a:xfrm flipV="1">
            <a:off x="4253316" y="3042340"/>
            <a:ext cx="563365" cy="431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281" idx="2"/>
          </p:cNvCxnSpPr>
          <p:nvPr/>
        </p:nvCxnSpPr>
        <p:spPr>
          <a:xfrm flipV="1">
            <a:off x="4250229" y="3042339"/>
            <a:ext cx="566452" cy="7670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278" idx="2"/>
          </p:cNvCxnSpPr>
          <p:nvPr/>
        </p:nvCxnSpPr>
        <p:spPr>
          <a:xfrm flipV="1">
            <a:off x="4226344" y="3551882"/>
            <a:ext cx="590336" cy="528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endCxn id="284" idx="2"/>
          </p:cNvCxnSpPr>
          <p:nvPr/>
        </p:nvCxnSpPr>
        <p:spPr>
          <a:xfrm>
            <a:off x="4239412" y="4124677"/>
            <a:ext cx="57726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endCxn id="286" idx="2"/>
          </p:cNvCxnSpPr>
          <p:nvPr/>
        </p:nvCxnSpPr>
        <p:spPr>
          <a:xfrm>
            <a:off x="4239412" y="4158670"/>
            <a:ext cx="577268" cy="540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endCxn id="286" idx="2"/>
          </p:cNvCxnSpPr>
          <p:nvPr/>
        </p:nvCxnSpPr>
        <p:spPr>
          <a:xfrm>
            <a:off x="4276619" y="4677180"/>
            <a:ext cx="540060" cy="22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endCxn id="286" idx="2"/>
          </p:cNvCxnSpPr>
          <p:nvPr/>
        </p:nvCxnSpPr>
        <p:spPr>
          <a:xfrm>
            <a:off x="4276619" y="3087010"/>
            <a:ext cx="540060" cy="16122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endCxn id="284" idx="2"/>
          </p:cNvCxnSpPr>
          <p:nvPr/>
        </p:nvCxnSpPr>
        <p:spPr>
          <a:xfrm>
            <a:off x="4315329" y="3109230"/>
            <a:ext cx="501352" cy="10154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endCxn id="281" idx="2"/>
          </p:cNvCxnSpPr>
          <p:nvPr/>
        </p:nvCxnSpPr>
        <p:spPr>
          <a:xfrm flipV="1">
            <a:off x="4253314" y="3042339"/>
            <a:ext cx="563366" cy="16172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1708397" y="5569244"/>
            <a:ext cx="7059690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500" dirty="0">
                <a:latin typeface="+mj-lt"/>
              </a:rPr>
              <a:t>150-D </a:t>
            </a:r>
            <a:r>
              <a:rPr lang="en-US" sz="1500" dirty="0" err="1">
                <a:latin typeface="+mj-lt"/>
              </a:rPr>
              <a:t>en</a:t>
            </a:r>
            <a:r>
              <a:rPr lang="en-US" sz="1500" dirty="0">
                <a:latin typeface="+mj-lt"/>
              </a:rPr>
              <a:t> entrée avec 150 </a:t>
            </a:r>
            <a:r>
              <a:rPr lang="en-US" sz="1500" dirty="0" err="1">
                <a:latin typeface="+mj-lt"/>
              </a:rPr>
              <a:t>neurones</a:t>
            </a:r>
            <a:r>
              <a:rPr lang="en-US" sz="1500" dirty="0">
                <a:latin typeface="+mj-lt"/>
              </a:rPr>
              <a:t> dans la 1ère </a:t>
            </a:r>
            <a:r>
              <a:rPr lang="en-US" sz="1500" dirty="0" err="1">
                <a:latin typeface="+mj-lt"/>
              </a:rPr>
              <a:t>couche</a:t>
            </a:r>
            <a:r>
              <a:rPr lang="en-US" sz="1500" dirty="0">
                <a:latin typeface="+mj-lt"/>
              </a:rPr>
              <a:t> =&gt; </a:t>
            </a:r>
            <a:r>
              <a:rPr lang="en-US" sz="1500" b="1" dirty="0">
                <a:latin typeface="+mj-lt"/>
              </a:rPr>
              <a:t>22,500 </a:t>
            </a:r>
            <a:r>
              <a:rPr lang="en-US" sz="1500" b="1" dirty="0" err="1">
                <a:latin typeface="+mj-lt"/>
              </a:rPr>
              <a:t>parametres</a:t>
            </a:r>
            <a:r>
              <a:rPr lang="en-US" sz="1500" b="1" dirty="0">
                <a:latin typeface="+mj-lt"/>
              </a:rPr>
              <a:t> dans la </a:t>
            </a:r>
          </a:p>
          <a:p>
            <a:r>
              <a:rPr lang="en-US" sz="1500" b="1" dirty="0">
                <a:latin typeface="+mj-lt"/>
              </a:rPr>
              <a:t> 					</a:t>
            </a:r>
            <a:r>
              <a:rPr lang="en-US" sz="1500" b="1" dirty="0" err="1">
                <a:latin typeface="+mj-lt"/>
              </a:rPr>
              <a:t>couche</a:t>
            </a:r>
            <a:r>
              <a:rPr lang="en-US" sz="1500" b="1" dirty="0">
                <a:latin typeface="+mj-lt"/>
              </a:rPr>
              <a:t> </a:t>
            </a:r>
            <a:r>
              <a:rPr lang="en-US" sz="1500" b="1" dirty="0" err="1">
                <a:latin typeface="+mj-lt"/>
              </a:rPr>
              <a:t>cachée</a:t>
            </a:r>
            <a:r>
              <a:rPr lang="en-US" sz="1500" b="1" dirty="0">
                <a:latin typeface="+mj-lt"/>
              </a:rPr>
              <a:t> !!</a:t>
            </a:r>
            <a:endParaRPr lang="en-CA" sz="1500" b="1" dirty="0">
              <a:latin typeface="+mj-lt"/>
            </a:endParaRPr>
          </a:p>
        </p:txBody>
      </p:sp>
      <p:sp>
        <p:nvSpPr>
          <p:cNvPr id="226" name="Title 1"/>
          <p:cNvSpPr>
            <a:spLocks noGrp="1"/>
          </p:cNvSpPr>
          <p:nvPr>
            <p:ph type="title"/>
          </p:nvPr>
        </p:nvSpPr>
        <p:spPr>
          <a:xfrm>
            <a:off x="174171" y="-95793"/>
            <a:ext cx="8778240" cy="1143000"/>
          </a:xfrm>
        </p:spPr>
        <p:txBody>
          <a:bodyPr/>
          <a:lstStyle/>
          <a:p>
            <a:pPr algn="l"/>
            <a:r>
              <a:rPr lang="en-CA" sz="3600" err="1"/>
              <a:t>Problème</a:t>
            </a:r>
            <a:r>
              <a:rPr lang="en-CA" sz="3600"/>
              <a:t>:</a:t>
            </a:r>
            <a:endParaRPr lang="fr-FR"/>
          </a:p>
        </p:txBody>
      </p:sp>
      <p:sp>
        <p:nvSpPr>
          <p:cNvPr id="191" name="TextBox 190"/>
          <p:cNvSpPr txBox="1"/>
          <p:nvPr/>
        </p:nvSpPr>
        <p:spPr>
          <a:xfrm>
            <a:off x="1572728" y="970900"/>
            <a:ext cx="61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Les </a:t>
            </a:r>
            <a:r>
              <a:rPr lang="fr-CA" sz="1800" b="1">
                <a:solidFill>
                  <a:srgbClr val="FF0000"/>
                </a:solidFill>
              </a:rPr>
              <a:t>couches pleinement connectées (</a:t>
            </a:r>
            <a:r>
              <a:rPr lang="fr-CA" sz="1800" b="1" i="1" err="1">
                <a:solidFill>
                  <a:srgbClr val="FF0000"/>
                </a:solidFill>
              </a:rPr>
              <a:t>fully-connected</a:t>
            </a:r>
            <a:r>
              <a:rPr lang="fr-CA" sz="1800" b="1" i="1">
                <a:solidFill>
                  <a:srgbClr val="FF0000"/>
                </a:solidFill>
              </a:rPr>
              <a:t> </a:t>
            </a:r>
            <a:r>
              <a:rPr lang="fr-CA" sz="1800" b="1" i="1" err="1">
                <a:solidFill>
                  <a:srgbClr val="FF0000"/>
                </a:solidFill>
              </a:rPr>
              <a:t>layers</a:t>
            </a:r>
            <a:r>
              <a:rPr lang="fr-CA" sz="1800" b="1">
                <a:solidFill>
                  <a:srgbClr val="FF0000"/>
                </a:solidFill>
              </a:rPr>
              <a:t>) </a:t>
            </a:r>
          </a:p>
          <a:p>
            <a:r>
              <a:rPr lang="fr-CA" sz="1800"/>
              <a:t>sont problématiques lorsque le </a:t>
            </a:r>
            <a:r>
              <a:rPr lang="fr-CA" sz="1800" b="1">
                <a:solidFill>
                  <a:srgbClr val="FF0000"/>
                </a:solidFill>
              </a:rPr>
              <a:t>nombre de neurones est élevé.</a:t>
            </a:r>
            <a:endParaRPr lang="en-CA" sz="1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37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/>
              <a:t>Exemple : 3 filtres couche 1 : taille 7</a:t>
            </a:r>
          </a:p>
          <a:p>
            <a:r>
              <a:rPr lang="fr-CA" sz="2000"/>
              <a:t>                 5 filtres couche 2 : taille 5</a:t>
            </a:r>
          </a:p>
          <a:p>
            <a:r>
              <a:rPr lang="fr-CA" sz="2000"/>
              <a:t> 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20" name="Right Arrow 19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665039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4095241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525443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4955645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5385848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28" name="Right Arrow 27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598318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7028520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7458722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7888924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(…)</a:t>
            </a:r>
            <a:endParaRPr lang="en-CA" sz="2800" i="1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1</a:t>
            </a:r>
            <a:endParaRPr lang="en-CA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2</a:t>
            </a:r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3</a:t>
            </a:r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249046" y="5090959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3x100=300 neurones</a:t>
            </a:r>
          </a:p>
          <a:p>
            <a:r>
              <a:rPr lang="fr-CA" sz="1600"/>
              <a:t>7x3 = 21 paramètres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937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Convolution « </a:t>
            </a:r>
            <a:r>
              <a:rPr lang="fr-CA" i="1" err="1"/>
              <a:t>same</a:t>
            </a:r>
            <a:r>
              <a:rPr lang="fr-CA" i="1"/>
              <a:t> </a:t>
            </a:r>
            <a:r>
              <a:rPr lang="fr-CA"/>
              <a:t>»</a:t>
            </a:r>
          </a:p>
          <a:p>
            <a:r>
              <a:rPr lang="fr-CA" err="1"/>
              <a:t>Stride</a:t>
            </a:r>
            <a:r>
              <a:rPr lang="fr-CA"/>
              <a:t> 1</a:t>
            </a:r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3823096" y="5113491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5x100=500 neurones</a:t>
            </a:r>
            <a:endParaRPr lang="en-CA" sz="1600"/>
          </a:p>
          <a:p>
            <a:r>
              <a:rPr lang="fr-CA" sz="1600"/>
              <a:t>5x5x3=75 paramètres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34739" y="5089128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4x100=400 neurones</a:t>
            </a:r>
            <a:endParaRPr lang="en-CA" sz="1600"/>
          </a:p>
          <a:p>
            <a:r>
              <a:rPr lang="fr-CA" sz="1600"/>
              <a:t>4x5x5=100 paramètres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92166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2022368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2452570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7567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/>
              <a:t>Exemple : 3 filtres couche 1 : taille 7</a:t>
            </a:r>
          </a:p>
          <a:p>
            <a:r>
              <a:rPr lang="fr-CA" sz="2000"/>
              <a:t>                 5 filtres couche 2 : taille 5</a:t>
            </a:r>
          </a:p>
          <a:p>
            <a:r>
              <a:rPr lang="fr-CA" sz="2000"/>
              <a:t> 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20" name="Right Arrow 19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665039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4095241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525443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4955645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5385848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28" name="Right Arrow 27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(…)</a:t>
            </a:r>
            <a:endParaRPr lang="en-CA" sz="2800" i="1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1</a:t>
            </a:r>
            <a:endParaRPr lang="en-CA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2</a:t>
            </a:r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3</a:t>
            </a:r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2594465" y="5243639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/>
              <a:t>Pour ces 3 couches convolutionnelles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937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Convolution «</a:t>
            </a:r>
            <a:r>
              <a:rPr lang="fr-CA" i="1"/>
              <a:t> </a:t>
            </a:r>
            <a:r>
              <a:rPr lang="fr-CA" i="1" err="1"/>
              <a:t>same</a:t>
            </a:r>
            <a:r>
              <a:rPr lang="fr-CA"/>
              <a:t> »</a:t>
            </a:r>
          </a:p>
          <a:p>
            <a:r>
              <a:rPr lang="fr-CA" err="1"/>
              <a:t>Stride</a:t>
            </a:r>
            <a:r>
              <a:rPr lang="fr-CA"/>
              <a:t> 1</a:t>
            </a:r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3248532" y="5682772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1200 neurones au total</a:t>
            </a: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196 paramètres au total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92166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2022368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2452570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6598318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7028520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7458722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7888924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8820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/>
              <a:t>Exemple : 3 filtres couche 1 : taille 7</a:t>
            </a:r>
          </a:p>
          <a:p>
            <a:r>
              <a:rPr lang="fr-CA" sz="2000"/>
              <a:t>                 5 filtres couche 2 : taille 5</a:t>
            </a:r>
          </a:p>
          <a:p>
            <a:r>
              <a:rPr lang="fr-CA" sz="2000"/>
              <a:t> 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20" name="Right Arrow 19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28" name="Right Arrow 27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(…)</a:t>
            </a:r>
            <a:endParaRPr lang="en-CA" sz="2800" i="1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1</a:t>
            </a:r>
            <a:endParaRPr lang="en-CA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2</a:t>
            </a:r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3</a:t>
            </a:r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047007" y="5101310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3x(100-7+1)=282 neurones</a:t>
            </a:r>
          </a:p>
          <a:p>
            <a:r>
              <a:rPr lang="fr-CA" sz="1600"/>
              <a:t>7x3 = 21 paramètres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745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Convolution « </a:t>
            </a:r>
            <a:r>
              <a:rPr lang="fr-CA" b="1" i="1" err="1">
                <a:solidFill>
                  <a:srgbClr val="FF0000"/>
                </a:solidFill>
              </a:rPr>
              <a:t>valid</a:t>
            </a:r>
            <a:r>
              <a:rPr lang="fr-CA"/>
              <a:t> »</a:t>
            </a:r>
          </a:p>
          <a:p>
            <a:r>
              <a:rPr lang="fr-CA" err="1"/>
              <a:t>Stride</a:t>
            </a:r>
            <a:r>
              <a:rPr lang="fr-CA"/>
              <a:t> 1</a:t>
            </a:r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3823096" y="5101310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5x(94-5+1)=450 neurones</a:t>
            </a:r>
            <a:endParaRPr lang="en-CA" sz="1600"/>
          </a:p>
          <a:p>
            <a:r>
              <a:rPr lang="fr-CA" sz="1600"/>
              <a:t>5x5x3 = 75 paramètres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86993" y="5101310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4x(90-5+1)=344 neurones</a:t>
            </a:r>
            <a:endParaRPr lang="en-CA" sz="1600"/>
          </a:p>
          <a:p>
            <a:r>
              <a:rPr lang="fr-CA" sz="1600"/>
              <a:t>4x5x5 = 100 paramètres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65039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4095241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4525443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4955645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5385848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1592166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2022368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452570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6598318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 57"/>
          <p:cNvSpPr/>
          <p:nvPr/>
        </p:nvSpPr>
        <p:spPr>
          <a:xfrm>
            <a:off x="7028520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7458722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7888924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1089118" y="318559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 94 neurones</a:t>
            </a:r>
            <a:endParaRPr lang="en-CA" sz="180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1799729" y="1858086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781608" y="3970683"/>
            <a:ext cx="3653" cy="82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3136700" y="312740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  90 neurones</a:t>
            </a:r>
            <a:endParaRPr lang="en-CA" sz="180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3847383" y="2168434"/>
            <a:ext cx="818" cy="42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847145" y="3884879"/>
            <a:ext cx="1294" cy="53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6200000">
            <a:off x="6149132" y="312740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86 neurones</a:t>
            </a:r>
            <a:endParaRPr lang="en-CA" sz="1800"/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6802095" y="2469176"/>
            <a:ext cx="842" cy="281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801281" y="3922990"/>
            <a:ext cx="2471" cy="25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1327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/>
              <a:t>Exemple : 3 filtres couche 1 : taille 7</a:t>
            </a:r>
          </a:p>
          <a:p>
            <a:r>
              <a:rPr lang="fr-CA" sz="2000"/>
              <a:t>                 5 filtres couche 2 : taille 5</a:t>
            </a:r>
          </a:p>
          <a:p>
            <a:r>
              <a:rPr lang="fr-CA" sz="2000"/>
              <a:t> 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(…)</a:t>
            </a:r>
            <a:endParaRPr lang="en-CA" sz="2800" i="1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1</a:t>
            </a:r>
            <a:endParaRPr lang="en-CA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2</a:t>
            </a:r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3</a:t>
            </a:r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2594465" y="5243639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/>
              <a:t>Pour ces 3 couches convolutionnelles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745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Convolution « </a:t>
            </a:r>
            <a:r>
              <a:rPr lang="fr-CA" b="1" i="1" err="1">
                <a:solidFill>
                  <a:srgbClr val="FF0000"/>
                </a:solidFill>
              </a:rPr>
              <a:t>valid</a:t>
            </a:r>
            <a:r>
              <a:rPr lang="fr-CA"/>
              <a:t> »</a:t>
            </a:r>
          </a:p>
          <a:p>
            <a:r>
              <a:rPr lang="fr-CA" err="1"/>
              <a:t>Stride</a:t>
            </a:r>
            <a:r>
              <a:rPr lang="fr-CA"/>
              <a:t> 1</a:t>
            </a:r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3248532" y="5682772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1076 neurones au total</a:t>
            </a: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196 paramètres au total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92166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2022368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2452570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1" name="Group 50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52" name="Right Arrow 51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71" name="Right Arrow 70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3665039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4095241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4525443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4955645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5385848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6598318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7028520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7458722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7888924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81836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be 29"/>
          <p:cNvSpPr/>
          <p:nvPr/>
        </p:nvSpPr>
        <p:spPr>
          <a:xfrm>
            <a:off x="2275697" y="2259689"/>
            <a:ext cx="1093387" cy="2863007"/>
          </a:xfrm>
          <a:prstGeom prst="cube">
            <a:avLst>
              <a:gd name="adj" fmla="val 83368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same</a:t>
            </a:r>
            <a:r>
              <a:rPr lang="fr-CA"/>
              <a:t> »</a:t>
            </a:r>
            <a:endParaRPr lang="fr-CA" b="1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547948" y="3074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253872" y="42918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5" name="TextBox 14"/>
          <p:cNvSpPr txBox="1"/>
          <p:nvPr/>
        </p:nvSpPr>
        <p:spPr>
          <a:xfrm>
            <a:off x="3321988" y="31403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763407" y="421411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257539" y="51957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032528" y="2278347"/>
            <a:ext cx="1352602" cy="2863007"/>
          </a:xfrm>
          <a:prstGeom prst="cube">
            <a:avLst>
              <a:gd name="adj" fmla="val 6876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5061680" y="31348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748470" y="42664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997231" y="51902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5792701" y="2245729"/>
            <a:ext cx="1352602" cy="2863007"/>
          </a:xfrm>
          <a:prstGeom prst="cube">
            <a:avLst>
              <a:gd name="adj" fmla="val 6876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821853" y="3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508643" y="42337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5757404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05675" y="5573125"/>
            <a:ext cx="241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3x(32x32)=3,072 neurones</a:t>
            </a:r>
          </a:p>
          <a:p>
            <a:r>
              <a:rPr lang="fr-CA" sz="1600"/>
              <a:t>3x7x7x3 = 441 paramètres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16913" y="5583866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5x(32x32)=5,120 neurones</a:t>
            </a:r>
            <a:endParaRPr lang="en-CA" sz="1600"/>
          </a:p>
          <a:p>
            <a:r>
              <a:rPr lang="fr-CA" sz="1600"/>
              <a:t>5x9x9x3 = 1,215 paramètres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08855" y="5570428"/>
            <a:ext cx="2727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4x(32x32)=4,096 neurones</a:t>
            </a:r>
            <a:endParaRPr lang="en-CA" sz="1600"/>
          </a:p>
          <a:p>
            <a:r>
              <a:rPr lang="fr-CA" sz="1600"/>
              <a:t>4x11x11x5 = 2,420 paramètres</a:t>
            </a:r>
          </a:p>
        </p:txBody>
      </p:sp>
    </p:spTree>
    <p:extLst>
      <p:ext uri="{BB962C8B-B14F-4D97-AF65-F5344CB8AC3E}">
        <p14:creationId xmlns:p14="http://schemas.microsoft.com/office/powerpoint/2010/main" val="37863565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same</a:t>
            </a:r>
            <a:r>
              <a:rPr lang="fr-CA"/>
              <a:t> »</a:t>
            </a:r>
            <a:endParaRPr lang="fr-CA" b="1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547948" y="3074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253872" y="42918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5" name="TextBox 14"/>
          <p:cNvSpPr txBox="1"/>
          <p:nvPr/>
        </p:nvSpPr>
        <p:spPr>
          <a:xfrm>
            <a:off x="3321988" y="31403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257539" y="51957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102200" y="2278347"/>
            <a:ext cx="1352602" cy="2863007"/>
          </a:xfrm>
          <a:prstGeom prst="cube">
            <a:avLst>
              <a:gd name="adj" fmla="val 6876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5131352" y="31348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818142" y="42664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4066903" y="51902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792701" y="2245729"/>
            <a:ext cx="1352602" cy="2863007"/>
          </a:xfrm>
          <a:prstGeom prst="cube">
            <a:avLst>
              <a:gd name="adj" fmla="val 6876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821853" y="3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508643" y="42337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5757404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64257" y="5564137"/>
            <a:ext cx="3809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/>
              <a:t>12,288 neurones au total</a:t>
            </a:r>
          </a:p>
          <a:p>
            <a:r>
              <a:rPr lang="fr-CA" sz="2800"/>
              <a:t>4,076 paramètres au total</a:t>
            </a:r>
          </a:p>
        </p:txBody>
      </p:sp>
      <p:sp>
        <p:nvSpPr>
          <p:cNvPr id="30" name="Cube 29"/>
          <p:cNvSpPr/>
          <p:nvPr/>
        </p:nvSpPr>
        <p:spPr>
          <a:xfrm>
            <a:off x="2275697" y="2259689"/>
            <a:ext cx="1093387" cy="2863007"/>
          </a:xfrm>
          <a:prstGeom prst="cube">
            <a:avLst>
              <a:gd name="adj" fmla="val 83368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754044" y="41933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429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346238" y="273117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127063" y="31585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851397" y="42639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213186" y="47661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075671" y="3044832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897871" y="31790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707942" y="40337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4061168" y="44411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5764466" y="3224357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362059" y="336351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207830" y="38922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5596376" y="40946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05675" y="5573125"/>
            <a:ext cx="241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3x(26x26)=2,028 neurones</a:t>
            </a:r>
          </a:p>
          <a:p>
            <a:r>
              <a:rPr lang="fr-CA" sz="1600"/>
              <a:t>3x7x7x3 = 441 paramètres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16913" y="5583866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5x(18x18)=1,620 neurones</a:t>
            </a:r>
            <a:endParaRPr lang="en-CA" sz="1600"/>
          </a:p>
          <a:p>
            <a:r>
              <a:rPr lang="fr-CA" sz="1600"/>
              <a:t>5x9x9x3 = 1,215 paramètres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08855" y="5570428"/>
            <a:ext cx="2727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4x(8x8)=256 neurones</a:t>
            </a:r>
            <a:endParaRPr lang="en-CA" sz="1600"/>
          </a:p>
          <a:p>
            <a:r>
              <a:rPr lang="fr-CA" sz="1600"/>
              <a:t>4x11x11x5 = 2,420 paramètres</a:t>
            </a:r>
          </a:p>
        </p:txBody>
      </p:sp>
    </p:spTree>
    <p:extLst>
      <p:ext uri="{BB962C8B-B14F-4D97-AF65-F5344CB8AC3E}">
        <p14:creationId xmlns:p14="http://schemas.microsoft.com/office/powerpoint/2010/main" val="348072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346238" y="273117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127063" y="31585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851397" y="42639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213186" y="47661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075671" y="3044832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897871" y="31790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707942" y="40337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4061168" y="44411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5764466" y="3224357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362059" y="336351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207830" y="38922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5596376" y="40946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05889" y="5408091"/>
            <a:ext cx="3809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/>
              <a:t>3,904 neurones au total</a:t>
            </a:r>
          </a:p>
          <a:p>
            <a:r>
              <a:rPr lang="fr-CA" sz="2800"/>
              <a:t>4,076 paramètres au total</a:t>
            </a:r>
          </a:p>
        </p:txBody>
      </p:sp>
    </p:spTree>
    <p:extLst>
      <p:ext uri="{BB962C8B-B14F-4D97-AF65-F5344CB8AC3E}">
        <p14:creationId xmlns:p14="http://schemas.microsoft.com/office/powerpoint/2010/main" val="29879670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93" y="2650273"/>
            <a:ext cx="7772400" cy="1143000"/>
          </a:xfrm>
        </p:spPr>
        <p:txBody>
          <a:bodyPr/>
          <a:lstStyle/>
          <a:p>
            <a:r>
              <a:rPr lang="fr-CA"/>
              <a:t>Tout comme un Perceptron </a:t>
            </a:r>
            <a:r>
              <a:rPr lang="fr-CA" err="1"/>
              <a:t>multi-couches</a:t>
            </a:r>
            <a:r>
              <a:rPr lang="fr-CA"/>
              <a:t>, un réseau à convolution se termine par une </a:t>
            </a:r>
            <a:r>
              <a:rPr lang="fr-CA" b="1">
                <a:solidFill>
                  <a:srgbClr val="FF0000"/>
                </a:solidFill>
              </a:rPr>
              <a:t>couche de sortie</a:t>
            </a:r>
            <a:r>
              <a:rPr lang="fr-CA"/>
              <a:t> avec </a:t>
            </a:r>
            <a:r>
              <a:rPr lang="fr-CA" b="1">
                <a:solidFill>
                  <a:srgbClr val="FF0000"/>
                </a:solidFill>
              </a:rPr>
              <a:t>1 neurone par variable prédite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901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342533" y="192951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1528262" y="5146858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sp>
        <p:nvSpPr>
          <p:cNvPr id="30" name="TextBox 29"/>
          <p:cNvSpPr txBox="1"/>
          <p:nvPr/>
        </p:nvSpPr>
        <p:spPr>
          <a:xfrm>
            <a:off x="2842953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sp>
        <p:nvSpPr>
          <p:cNvPr id="31" name="TextBox 30"/>
          <p:cNvSpPr txBox="1"/>
          <p:nvPr/>
        </p:nvSpPr>
        <p:spPr>
          <a:xfrm>
            <a:off x="4210479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4121" y="5352432"/>
            <a:ext cx="877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err="1"/>
              <a:t>Linéa</a:t>
            </a:r>
            <a:r>
              <a:rPr lang="fr-CA" sz="1800"/>
              <a:t>-</a:t>
            </a:r>
          </a:p>
          <a:p>
            <a:pPr algn="ctr"/>
            <a:r>
              <a:rPr lang="fr-CA" sz="1800" err="1"/>
              <a:t>risation</a:t>
            </a:r>
            <a:endParaRPr lang="fr-CA" sz="1800"/>
          </a:p>
        </p:txBody>
      </p: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71693" y="296881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67822" y="3514513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597775" y="402924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609422" y="4602364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331476"/>
              </p:ext>
            </p:extLst>
          </p:nvPr>
        </p:nvGraphicFramePr>
        <p:xfrm>
          <a:off x="7836207" y="3336884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7" name="Equation" r:id="rId3" imgW="507960" imgH="253800" progId="Equation.DSMT4">
                  <p:embed/>
                </p:oleObj>
              </mc:Choice>
              <mc:Fallback>
                <p:oleObj name="Equation" r:id="rId3" imgW="507960" imgH="253800" progId="Equation.DSMT4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207" y="3336884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237597"/>
              </p:ext>
            </p:extLst>
          </p:nvPr>
        </p:nvGraphicFramePr>
        <p:xfrm>
          <a:off x="7827378" y="276578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8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378" y="276578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530754"/>
              </p:ext>
            </p:extLst>
          </p:nvPr>
        </p:nvGraphicFramePr>
        <p:xfrm>
          <a:off x="7888919" y="440886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9" name="Equation" r:id="rId7" imgW="507960" imgH="253800" progId="Equation.DSMT4">
                  <p:embed/>
                </p:oleObj>
              </mc:Choice>
              <mc:Fallback>
                <p:oleObj name="Equation" r:id="rId7" imgW="507960" imgH="2538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919" y="440886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32833"/>
              </p:ext>
            </p:extLst>
          </p:nvPr>
        </p:nvGraphicFramePr>
        <p:xfrm>
          <a:off x="7862985" y="3816086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0" name="Equation" r:id="rId9" imgW="520560" imgH="253800" progId="Equation.DSMT4">
                  <p:embed/>
                </p:oleObj>
              </mc:Choice>
              <mc:Fallback>
                <p:oleObj name="Equation" r:id="rId9" imgW="520560" imgH="253800" progId="Equation.DSMT4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985" y="3816086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err="1">
                <a:solidFill>
                  <a:srgbClr val="C00000"/>
                </a:solidFill>
              </a:rPr>
              <a:t>Hinge</a:t>
            </a:r>
            <a:r>
              <a:rPr lang="fr-CA" b="1" i="1">
                <a:solidFill>
                  <a:srgbClr val="C00000"/>
                </a:solidFill>
              </a:rPr>
              <a:t> </a:t>
            </a:r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167" name="TextBox 166"/>
          <p:cNvSpPr txBox="1"/>
          <p:nvPr/>
        </p:nvSpPr>
        <p:spPr>
          <a:xfrm>
            <a:off x="6029883" y="5253891"/>
            <a:ext cx="2307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Couche</a:t>
            </a:r>
          </a:p>
          <a:p>
            <a:pPr algn="ctr"/>
            <a:r>
              <a:rPr lang="fr-CA" sz="1800"/>
              <a:t>pleinement</a:t>
            </a:r>
          </a:p>
          <a:p>
            <a:pPr algn="ctr"/>
            <a:r>
              <a:rPr lang="fr-CA" sz="1800"/>
              <a:t>connectée</a:t>
            </a:r>
          </a:p>
          <a:p>
            <a:pPr algn="ctr"/>
            <a:r>
              <a:rPr lang="fr-CA" sz="1800"/>
              <a:t>(</a:t>
            </a:r>
            <a:r>
              <a:rPr lang="fr-CA" sz="1800" i="1" err="1"/>
              <a:t>fully-connected</a:t>
            </a:r>
            <a:r>
              <a:rPr lang="fr-CA" sz="1800" i="1"/>
              <a:t> layer</a:t>
            </a:r>
            <a:r>
              <a:rPr lang="fr-CA" sz="1800"/>
              <a:t>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84688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1" y="609600"/>
            <a:ext cx="8778240" cy="1143000"/>
          </a:xfrm>
        </p:spPr>
        <p:txBody>
          <a:bodyPr/>
          <a:lstStyle/>
          <a:p>
            <a:pPr algn="l"/>
            <a:r>
              <a:rPr lang="en-CA" sz="3600"/>
              <a:t>Comment </a:t>
            </a:r>
            <a:r>
              <a:rPr lang="en-CA" sz="3600" err="1"/>
              <a:t>réduire</a:t>
            </a:r>
            <a:r>
              <a:rPr lang="en-CA" sz="3600"/>
              <a:t> le </a:t>
            </a:r>
            <a:r>
              <a:rPr lang="en-CA" sz="3600" err="1"/>
              <a:t>nombre</a:t>
            </a:r>
            <a:r>
              <a:rPr lang="en-CA" sz="3600"/>
              <a:t> de connections?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</a:t>
            </a:fld>
            <a:endParaRPr lang="fr-CA"/>
          </a:p>
        </p:txBody>
      </p:sp>
      <p:pic>
        <p:nvPicPr>
          <p:cNvPr id="752642" name="Picture 2" descr="Image resul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612" y="2049284"/>
            <a:ext cx="4081114" cy="40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873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342533" y="192951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1528262" y="5146858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sp>
        <p:nvSpPr>
          <p:cNvPr id="30" name="TextBox 29"/>
          <p:cNvSpPr txBox="1"/>
          <p:nvPr/>
        </p:nvSpPr>
        <p:spPr>
          <a:xfrm>
            <a:off x="2842953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sp>
        <p:nvSpPr>
          <p:cNvPr id="31" name="TextBox 30"/>
          <p:cNvSpPr txBox="1"/>
          <p:nvPr/>
        </p:nvSpPr>
        <p:spPr>
          <a:xfrm>
            <a:off x="4210479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4121" y="5352432"/>
            <a:ext cx="877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err="1"/>
              <a:t>Linéa</a:t>
            </a:r>
            <a:r>
              <a:rPr lang="fr-CA" sz="1800"/>
              <a:t>-</a:t>
            </a:r>
          </a:p>
          <a:p>
            <a:pPr algn="ctr"/>
            <a:r>
              <a:rPr lang="fr-CA" sz="1800" err="1"/>
              <a:t>risation</a:t>
            </a:r>
            <a:endParaRPr lang="fr-CA" sz="1800"/>
          </a:p>
        </p:txBody>
      </p: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71693" y="296881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67822" y="3514513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597775" y="402924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609422" y="4602364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/>
        </p:nvGraphicFramePr>
        <p:xfrm>
          <a:off x="7836207" y="3336884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1" name="Equation" r:id="rId3" imgW="507960" imgH="253800" progId="Equation.DSMT4">
                  <p:embed/>
                </p:oleObj>
              </mc:Choice>
              <mc:Fallback>
                <p:oleObj name="Equation" r:id="rId3" imgW="507960" imgH="253800" progId="Equation.DSMT4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207" y="3336884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/>
        </p:nvGraphicFramePr>
        <p:xfrm>
          <a:off x="7827378" y="276578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2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378" y="276578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7888919" y="440886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3" name="Equation" r:id="rId7" imgW="507960" imgH="253800" progId="Equation.DSMT4">
                  <p:embed/>
                </p:oleObj>
              </mc:Choice>
              <mc:Fallback>
                <p:oleObj name="Equation" r:id="rId7" imgW="507960" imgH="2538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919" y="440886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7862985" y="3816086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4" name="Equation" r:id="rId9" imgW="520560" imgH="253800" progId="Equation.DSMT4">
                  <p:embed/>
                </p:oleObj>
              </mc:Choice>
              <mc:Fallback>
                <p:oleObj name="Equation" r:id="rId9" imgW="520560" imgH="253800" progId="Equation.DSMT4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985" y="3816086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err="1">
                <a:solidFill>
                  <a:srgbClr val="C00000"/>
                </a:solidFill>
              </a:rPr>
              <a:t>Hinge</a:t>
            </a:r>
            <a:r>
              <a:rPr lang="fr-CA" b="1" i="1">
                <a:solidFill>
                  <a:srgbClr val="C00000"/>
                </a:solidFill>
              </a:rPr>
              <a:t> </a:t>
            </a:r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167" name="TextBox 166"/>
          <p:cNvSpPr txBox="1"/>
          <p:nvPr/>
        </p:nvSpPr>
        <p:spPr>
          <a:xfrm>
            <a:off x="6029883" y="5253891"/>
            <a:ext cx="2307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Couche</a:t>
            </a:r>
          </a:p>
          <a:p>
            <a:pPr algn="ctr"/>
            <a:r>
              <a:rPr lang="fr-CA" sz="1800"/>
              <a:t>pleinement</a:t>
            </a:r>
          </a:p>
          <a:p>
            <a:pPr algn="ctr"/>
            <a:r>
              <a:rPr lang="fr-CA" sz="1800"/>
              <a:t>connectée</a:t>
            </a:r>
          </a:p>
          <a:p>
            <a:pPr algn="ctr"/>
            <a:r>
              <a:rPr lang="fr-CA" sz="1800"/>
              <a:t>(</a:t>
            </a:r>
            <a:r>
              <a:rPr lang="fr-CA" sz="1800" i="1" err="1"/>
              <a:t>fully-connected</a:t>
            </a:r>
            <a:r>
              <a:rPr lang="fr-CA" sz="1800" i="1"/>
              <a:t> layer</a:t>
            </a:r>
            <a:r>
              <a:rPr lang="fr-CA" sz="1800"/>
              <a:t>)</a:t>
            </a:r>
          </a:p>
        </p:txBody>
      </p:sp>
      <p:sp>
        <p:nvSpPr>
          <p:cNvPr id="97" name="Explosion 1 3"/>
          <p:cNvSpPr/>
          <p:nvPr/>
        </p:nvSpPr>
        <p:spPr>
          <a:xfrm>
            <a:off x="6948957" y="4938408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i="1">
                <a:solidFill>
                  <a:srgbClr val="C00000"/>
                </a:solidFill>
              </a:rPr>
              <a:t>Multiplication</a:t>
            </a:r>
          </a:p>
          <a:p>
            <a:pPr algn="ctr"/>
            <a:r>
              <a:rPr lang="fr-CA" sz="2000" b="1" i="1">
                <a:solidFill>
                  <a:srgbClr val="C00000"/>
                </a:solidFill>
              </a:rPr>
              <a:t>Matrice-vecteur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7100580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342533" y="192951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71693" y="296881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67822" y="3514513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597775" y="402924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609422" y="4602364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6894908" y="-61071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err="1">
                <a:solidFill>
                  <a:srgbClr val="C00000"/>
                </a:solidFill>
              </a:rPr>
              <a:t>Hinge</a:t>
            </a:r>
            <a:r>
              <a:rPr lang="fr-CA" b="1" i="1">
                <a:solidFill>
                  <a:srgbClr val="C00000"/>
                </a:solidFill>
              </a:rPr>
              <a:t> </a:t>
            </a:r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graphicFrame>
        <p:nvGraphicFramePr>
          <p:cNvPr id="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80894"/>
              </p:ext>
            </p:extLst>
          </p:nvPr>
        </p:nvGraphicFramePr>
        <p:xfrm>
          <a:off x="1465635" y="5603641"/>
          <a:ext cx="6094820" cy="60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5" name="Equation" r:id="rId3" imgW="2412720" imgH="241200" progId="Equation.3">
                  <p:embed/>
                </p:oleObj>
              </mc:Choice>
              <mc:Fallback>
                <p:oleObj name="Equation" r:id="rId3" imgW="2412720" imgH="241200" progId="Equation.3">
                  <p:embed/>
                  <p:pic>
                    <p:nvPicPr>
                      <p:cNvPr id="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635" y="5603641"/>
                        <a:ext cx="6094820" cy="605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96795"/>
              </p:ext>
            </p:extLst>
          </p:nvPr>
        </p:nvGraphicFramePr>
        <p:xfrm>
          <a:off x="6788213" y="1874307"/>
          <a:ext cx="666181" cy="461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6" name="Equation" r:id="rId5" imgW="291960" imgH="203040" progId="Equation.3">
                  <p:embed/>
                </p:oleObj>
              </mc:Choice>
              <mc:Fallback>
                <p:oleObj name="Equation" r:id="rId5" imgW="291960" imgH="203040" progId="Equation.3">
                  <p:embed/>
                  <p:pic>
                    <p:nvPicPr>
                      <p:cNvPr id="10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213" y="1874307"/>
                        <a:ext cx="666181" cy="461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70279"/>
              </p:ext>
            </p:extLst>
          </p:nvPr>
        </p:nvGraphicFramePr>
        <p:xfrm>
          <a:off x="2064441" y="2448146"/>
          <a:ext cx="522836" cy="37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7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441" y="2448146"/>
                        <a:ext cx="522836" cy="378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327688"/>
              </p:ext>
            </p:extLst>
          </p:nvPr>
        </p:nvGraphicFramePr>
        <p:xfrm>
          <a:off x="3354388" y="2486025"/>
          <a:ext cx="5461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8" name="Equation" r:id="rId9" imgW="291960" imgH="203040" progId="Equation.3">
                  <p:embed/>
                </p:oleObj>
              </mc:Choice>
              <mc:Fallback>
                <p:oleObj name="Equation" r:id="rId9" imgW="291960" imgH="20304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2486025"/>
                        <a:ext cx="5461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619574"/>
              </p:ext>
            </p:extLst>
          </p:nvPr>
        </p:nvGraphicFramePr>
        <p:xfrm>
          <a:off x="4807828" y="2512023"/>
          <a:ext cx="5461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9" name="Equation" r:id="rId11" imgW="291960" imgH="203040" progId="Equation.3">
                  <p:embed/>
                </p:oleObj>
              </mc:Choice>
              <mc:Fallback>
                <p:oleObj name="Equation" r:id="rId11" imgW="291960" imgH="20304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828" y="2512023"/>
                        <a:ext cx="5461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81580"/>
              </p:ext>
            </p:extLst>
          </p:nvPr>
        </p:nvGraphicFramePr>
        <p:xfrm>
          <a:off x="7846779" y="2819443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0" name="Equation" r:id="rId13" imgW="495000" imgH="241200" progId="Equation.3">
                  <p:embed/>
                </p:oleObj>
              </mc:Choice>
              <mc:Fallback>
                <p:oleObj name="Equation" r:id="rId13" imgW="495000" imgH="241200" progId="Equation.3">
                  <p:embed/>
                  <p:pic>
                    <p:nvPicPr>
                      <p:cNvPr id="1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6779" y="2819443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761486"/>
              </p:ext>
            </p:extLst>
          </p:nvPr>
        </p:nvGraphicFramePr>
        <p:xfrm>
          <a:off x="7888288" y="3340100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1" name="Equation" r:id="rId15" imgW="469800" imgH="241200" progId="Equation.3">
                  <p:embed/>
                </p:oleObj>
              </mc:Choice>
              <mc:Fallback>
                <p:oleObj name="Equation" r:id="rId15" imgW="469800" imgH="241200" progId="Equation.3">
                  <p:embed/>
                  <p:pic>
                    <p:nvPicPr>
                      <p:cNvPr id="1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288" y="3340100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099410"/>
              </p:ext>
            </p:extLst>
          </p:nvPr>
        </p:nvGraphicFramePr>
        <p:xfrm>
          <a:off x="7888785" y="3876836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2" name="Equation" r:id="rId17" imgW="495000" imgH="241200" progId="Equation.3">
                  <p:embed/>
                </p:oleObj>
              </mc:Choice>
              <mc:Fallback>
                <p:oleObj name="Equation" r:id="rId17" imgW="495000" imgH="241200" progId="Equation.3">
                  <p:embed/>
                  <p:pic>
                    <p:nvPicPr>
                      <p:cNvPr id="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785" y="3876836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55787"/>
              </p:ext>
            </p:extLst>
          </p:nvPr>
        </p:nvGraphicFramePr>
        <p:xfrm>
          <a:off x="7916863" y="4424363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3" name="Equation" r:id="rId19" imgW="482400" imgH="241200" progId="Equation.3">
                  <p:embed/>
                </p:oleObj>
              </mc:Choice>
              <mc:Fallback>
                <p:oleObj name="Equation" r:id="rId19" imgW="482400" imgH="241200" progId="Equation.3">
                  <p:embed/>
                  <p:pic>
                    <p:nvPicPr>
                      <p:cNvPr id="1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6863" y="4424363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6830497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895302"/>
              </p:ext>
            </p:extLst>
          </p:nvPr>
        </p:nvGraphicFramePr>
        <p:xfrm>
          <a:off x="1592635" y="2249320"/>
          <a:ext cx="6094820" cy="60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89" name="Equation" r:id="rId3" imgW="2412720" imgH="241200" progId="Equation.3">
                  <p:embed/>
                </p:oleObj>
              </mc:Choice>
              <mc:Fallback>
                <p:oleObj name="Equation" r:id="rId3" imgW="2412720" imgH="241200" progId="Equation.3">
                  <p:embed/>
                  <p:pic>
                    <p:nvPicPr>
                      <p:cNvPr id="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635" y="2249320"/>
                        <a:ext cx="6094820" cy="605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32127" y="4086031"/>
            <a:ext cx="372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err="1">
                <a:solidFill>
                  <a:srgbClr val="FF0000"/>
                </a:solidFill>
              </a:rPr>
              <a:t>Filtres</a:t>
            </a:r>
            <a:r>
              <a:rPr lang="en-CA" sz="3600" b="1">
                <a:solidFill>
                  <a:srgbClr val="FF0000"/>
                </a:solidFill>
              </a:rPr>
              <a:t> </a:t>
            </a:r>
            <a:r>
              <a:rPr lang="en-CA" sz="3600" b="1" err="1">
                <a:solidFill>
                  <a:srgbClr val="FF0000"/>
                </a:solidFill>
              </a:rPr>
              <a:t>convolutifs</a:t>
            </a:r>
            <a:endParaRPr lang="en-CA" sz="3600" b="1">
              <a:solidFill>
                <a:srgbClr val="FF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74108">
            <a:off x="3981394" y="3024859"/>
            <a:ext cx="1758499" cy="957641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Freeform 96"/>
          <p:cNvSpPr/>
          <p:nvPr/>
        </p:nvSpPr>
        <p:spPr>
          <a:xfrm rot="1933156">
            <a:off x="4923611" y="3156508"/>
            <a:ext cx="1034637" cy="668945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Freeform 107"/>
          <p:cNvSpPr/>
          <p:nvPr/>
        </p:nvSpPr>
        <p:spPr>
          <a:xfrm rot="3564164" flipH="1" flipV="1">
            <a:off x="5566358" y="2982481"/>
            <a:ext cx="765853" cy="1042987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TextBox 108"/>
          <p:cNvSpPr txBox="1"/>
          <p:nvPr/>
        </p:nvSpPr>
        <p:spPr>
          <a:xfrm>
            <a:off x="769827" y="4958000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err="1">
                <a:solidFill>
                  <a:srgbClr val="FF0000"/>
                </a:solidFill>
              </a:rPr>
              <a:t>Matrice</a:t>
            </a:r>
            <a:r>
              <a:rPr lang="en-CA" sz="3600" b="1">
                <a:solidFill>
                  <a:srgbClr val="FF0000"/>
                </a:solidFill>
              </a:rPr>
              <a:t> 4x256</a:t>
            </a:r>
          </a:p>
        </p:txBody>
      </p:sp>
      <p:sp>
        <p:nvSpPr>
          <p:cNvPr id="118" name="Freeform 117"/>
          <p:cNvSpPr/>
          <p:nvPr/>
        </p:nvSpPr>
        <p:spPr>
          <a:xfrm rot="3564164" flipH="1" flipV="1">
            <a:off x="1998169" y="3052868"/>
            <a:ext cx="1361860" cy="1748190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0970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342533" y="1979261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2075536" y="5339245"/>
            <a:ext cx="350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/>
              <a:t>Nombre total de neurones?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6586592" y="-199278"/>
            <a:ext cx="3027369" cy="1966440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>
                <a:solidFill>
                  <a:srgbClr val="C00000"/>
                </a:solidFill>
              </a:rPr>
              <a:t>Cross-</a:t>
            </a:r>
            <a:r>
              <a:rPr lang="fr-CA" b="1" i="1" err="1">
                <a:solidFill>
                  <a:srgbClr val="C00000"/>
                </a:solidFill>
              </a:rPr>
              <a:t>entropy</a:t>
            </a:r>
            <a:endParaRPr lang="fr-CA" b="1" i="1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86582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3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11748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4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115902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5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428939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6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15484605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298449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2002908" y="5640424"/>
            <a:ext cx="5623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26x26x3   +    18x18x5     +      8x8x4            +        4</a:t>
            </a:r>
            <a:endParaRPr lang="fr-CA" sz="3200" b="1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>
                <a:solidFill>
                  <a:srgbClr val="C00000"/>
                </a:solidFill>
              </a:rPr>
              <a:t>Cross-</a:t>
            </a:r>
            <a:r>
              <a:rPr lang="fr-CA" b="1" i="1" err="1">
                <a:solidFill>
                  <a:srgbClr val="C00000"/>
                </a:solidFill>
              </a:rPr>
              <a:t>entropy</a:t>
            </a:r>
            <a:endParaRPr lang="fr-CA" b="1" i="1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7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8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9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0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714766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258276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3630579" y="5735690"/>
            <a:ext cx="312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>
                <a:solidFill>
                  <a:srgbClr val="FF0000"/>
                </a:solidFill>
              </a:rPr>
              <a:t>3,908 neurones</a:t>
            </a:r>
            <a:endParaRPr lang="fr-CA" sz="4800" b="1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>
                <a:solidFill>
                  <a:srgbClr val="C00000"/>
                </a:solidFill>
              </a:rPr>
              <a:t>Cross-</a:t>
            </a:r>
            <a:r>
              <a:rPr lang="fr-CA" b="1" i="1" err="1">
                <a:solidFill>
                  <a:srgbClr val="C00000"/>
                </a:solidFill>
              </a:rPr>
              <a:t>entropy</a:t>
            </a:r>
            <a:endParaRPr lang="fr-CA" b="1" i="1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1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2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3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4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9582485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342533" y="1979261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1956917" y="5339245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/>
              <a:t>Nombre total de paramètres?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>
                <a:solidFill>
                  <a:srgbClr val="C00000"/>
                </a:solidFill>
              </a:rPr>
              <a:t>Cross-</a:t>
            </a:r>
            <a:r>
              <a:rPr lang="fr-CA" b="1" i="1" err="1">
                <a:solidFill>
                  <a:srgbClr val="C00000"/>
                </a:solidFill>
              </a:rPr>
              <a:t>entropy</a:t>
            </a:r>
            <a:endParaRPr lang="fr-CA" b="1" i="1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5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6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7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8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25637803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298449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1895847" y="5705635"/>
            <a:ext cx="568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b="1">
                <a:solidFill>
                  <a:srgbClr val="FF0000"/>
                </a:solidFill>
              </a:rPr>
              <a:t>3x7x7x3     +      5x9x9x3    +    4x11x11x5       +       256x4</a:t>
            </a:r>
            <a:endParaRPr lang="fr-CA" sz="2800" b="1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>
                <a:solidFill>
                  <a:srgbClr val="C00000"/>
                </a:solidFill>
              </a:rPr>
              <a:t>Cross-</a:t>
            </a:r>
            <a:r>
              <a:rPr lang="fr-CA" b="1" i="1" err="1">
                <a:solidFill>
                  <a:srgbClr val="C00000"/>
                </a:solidFill>
              </a:rPr>
              <a:t>entropy</a:t>
            </a:r>
            <a:endParaRPr lang="fr-CA" b="1" i="1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09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0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1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2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2573344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258276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3630579" y="5735690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>
                <a:solidFill>
                  <a:srgbClr val="FF0000"/>
                </a:solidFill>
              </a:rPr>
              <a:t>5,100 paramètres</a:t>
            </a:r>
            <a:endParaRPr lang="fr-CA" sz="4800" b="1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TextBox 57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>
                <a:solidFill>
                  <a:srgbClr val="C00000"/>
                </a:solidFill>
              </a:rPr>
              <a:t>Cross-</a:t>
            </a:r>
            <a:r>
              <a:rPr lang="fr-CA" b="1" i="1" err="1">
                <a:solidFill>
                  <a:srgbClr val="C00000"/>
                </a:solidFill>
              </a:rPr>
              <a:t>entropy</a:t>
            </a:r>
            <a:endParaRPr lang="fr-CA" b="1" i="1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3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4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5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6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7413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5851"/>
            <a:ext cx="9039497" cy="1143000"/>
          </a:xfrm>
        </p:spPr>
        <p:txBody>
          <a:bodyPr/>
          <a:lstStyle/>
          <a:p>
            <a:r>
              <a:rPr lang="fr-CA"/>
              <a:t>Réseaux à convolution</a:t>
            </a:r>
            <a:br>
              <a:rPr lang="fr-CA"/>
            </a:br>
            <a:r>
              <a:rPr lang="fr-CA"/>
              <a:t>vs</a:t>
            </a:r>
            <a:br>
              <a:rPr lang="fr-CA"/>
            </a:br>
            <a:r>
              <a:rPr lang="fr-CA"/>
              <a:t>Réseaux </a:t>
            </a:r>
            <a:r>
              <a:rPr lang="fr-CA" b="1">
                <a:solidFill>
                  <a:srgbClr val="FF0000"/>
                </a:solidFill>
              </a:rPr>
              <a:t>pleinement</a:t>
            </a:r>
            <a:r>
              <a:rPr lang="fr-CA"/>
              <a:t> </a:t>
            </a:r>
            <a:r>
              <a:rPr lang="fr-CA" err="1"/>
              <a:t>convolutionnels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63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389286" y="136623"/>
            <a:ext cx="58293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00" kern="0">
                <a:solidFill>
                  <a:srgbClr val="000000"/>
                </a:solidFill>
                <a:latin typeface="+mj-lt"/>
              </a:rPr>
              <a:t>Solution : </a:t>
            </a:r>
            <a:r>
              <a:rPr lang="en-US" sz="3300" kern="0" err="1">
                <a:solidFill>
                  <a:srgbClr val="000000"/>
                </a:solidFill>
                <a:latin typeface="+mj-lt"/>
              </a:rPr>
              <a:t>connexions</a:t>
            </a:r>
            <a:r>
              <a:rPr lang="en-US" sz="3300" ker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300" kern="0" err="1">
                <a:solidFill>
                  <a:srgbClr val="000000"/>
                </a:solidFill>
                <a:latin typeface="+mj-lt"/>
              </a:rPr>
              <a:t>partielles</a:t>
            </a:r>
            <a:endParaRPr lang="fr-CA" sz="3300" ker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349955" y="265661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4" name="Oval 33"/>
          <p:cNvSpPr/>
          <p:nvPr/>
        </p:nvSpPr>
        <p:spPr>
          <a:xfrm>
            <a:off x="1349955" y="283797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6" name="Oval 35"/>
          <p:cNvSpPr/>
          <p:nvPr/>
        </p:nvSpPr>
        <p:spPr>
          <a:xfrm>
            <a:off x="1351080" y="3005271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5" name="Oval 44"/>
          <p:cNvSpPr/>
          <p:nvPr/>
        </p:nvSpPr>
        <p:spPr>
          <a:xfrm>
            <a:off x="1349955" y="2465227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5" name="Oval 134"/>
          <p:cNvSpPr/>
          <p:nvPr/>
        </p:nvSpPr>
        <p:spPr>
          <a:xfrm>
            <a:off x="1349955" y="207855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8" name="Oval 137"/>
          <p:cNvSpPr/>
          <p:nvPr/>
        </p:nvSpPr>
        <p:spPr>
          <a:xfrm>
            <a:off x="1349955" y="225991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6" name="Oval 155"/>
          <p:cNvSpPr/>
          <p:nvPr/>
        </p:nvSpPr>
        <p:spPr>
          <a:xfrm>
            <a:off x="1356458" y="3583175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8" name="Oval 157"/>
          <p:cNvSpPr/>
          <p:nvPr/>
        </p:nvSpPr>
        <p:spPr>
          <a:xfrm>
            <a:off x="1356458" y="37645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9" name="Oval 158"/>
          <p:cNvSpPr/>
          <p:nvPr/>
        </p:nvSpPr>
        <p:spPr>
          <a:xfrm>
            <a:off x="1357582" y="393182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1" name="Oval 160"/>
          <p:cNvSpPr/>
          <p:nvPr/>
        </p:nvSpPr>
        <p:spPr>
          <a:xfrm>
            <a:off x="1356458" y="339178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2" name="Oval 161"/>
          <p:cNvSpPr/>
          <p:nvPr/>
        </p:nvSpPr>
        <p:spPr>
          <a:xfrm>
            <a:off x="1356458" y="3186472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4" name="Oval 163"/>
          <p:cNvSpPr/>
          <p:nvPr/>
        </p:nvSpPr>
        <p:spPr>
          <a:xfrm>
            <a:off x="1357582" y="4548675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5" name="Oval 164"/>
          <p:cNvSpPr/>
          <p:nvPr/>
        </p:nvSpPr>
        <p:spPr>
          <a:xfrm>
            <a:off x="1357582" y="47300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1358707" y="489732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1357582" y="435728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70" name="Oval 169"/>
          <p:cNvSpPr/>
          <p:nvPr/>
        </p:nvSpPr>
        <p:spPr>
          <a:xfrm>
            <a:off x="1357582" y="415197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pSp>
        <p:nvGrpSpPr>
          <p:cNvPr id="113" name="Group 112"/>
          <p:cNvGrpSpPr/>
          <p:nvPr/>
        </p:nvGrpSpPr>
        <p:grpSpPr>
          <a:xfrm>
            <a:off x="2382179" y="2348880"/>
            <a:ext cx="204549" cy="2918735"/>
            <a:chOff x="1652238" y="1685786"/>
            <a:chExt cx="272732" cy="4312459"/>
          </a:xfrm>
          <a:solidFill>
            <a:srgbClr val="FFC000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652238" y="1685786"/>
              <a:ext cx="272732" cy="2817409"/>
              <a:chOff x="1684429" y="1965854"/>
              <a:chExt cx="577750" cy="4553648"/>
            </a:xfrm>
            <a:grpFill/>
          </p:grpSpPr>
          <p:sp>
            <p:nvSpPr>
              <p:cNvPr id="42" name="Oval 41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9291" y="4864439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709291" y="541563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716715" y="6029335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700572" y="4293096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659472" y="4620734"/>
              <a:ext cx="265111" cy="1377511"/>
              <a:chOff x="1684429" y="1965854"/>
              <a:chExt cx="561607" cy="2226406"/>
            </a:xfrm>
            <a:grpFill/>
          </p:grpSpPr>
          <p:sp>
            <p:nvSpPr>
              <p:cNvPr id="184" name="Oval 183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193" name="Oval 192"/>
          <p:cNvSpPr/>
          <p:nvPr/>
        </p:nvSpPr>
        <p:spPr>
          <a:xfrm>
            <a:off x="1358705" y="5287867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4" name="Oval 193"/>
          <p:cNvSpPr/>
          <p:nvPr/>
        </p:nvSpPr>
        <p:spPr>
          <a:xfrm>
            <a:off x="1358705" y="508255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96" name="Straight Arrow Connector 195"/>
          <p:cNvCxnSpPr>
            <a:stCxn id="135" idx="6"/>
            <a:endCxn id="124" idx="2"/>
          </p:cNvCxnSpPr>
          <p:nvPr/>
        </p:nvCxnSpPr>
        <p:spPr>
          <a:xfrm>
            <a:off x="1484906" y="2150056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38" idx="6"/>
            <a:endCxn id="124" idx="2"/>
          </p:cNvCxnSpPr>
          <p:nvPr/>
        </p:nvCxnSpPr>
        <p:spPr>
          <a:xfrm>
            <a:off x="1484906" y="2331413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32" idx="6"/>
            <a:endCxn id="42" idx="2"/>
          </p:cNvCxnSpPr>
          <p:nvPr/>
        </p:nvCxnSpPr>
        <p:spPr>
          <a:xfrm flipV="1">
            <a:off x="1484907" y="2690763"/>
            <a:ext cx="900359" cy="373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1496338" y="2341449"/>
            <a:ext cx="885842" cy="315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42" idx="2"/>
          </p:cNvCxnSpPr>
          <p:nvPr/>
        </p:nvCxnSpPr>
        <p:spPr>
          <a:xfrm>
            <a:off x="1496338" y="2522804"/>
            <a:ext cx="888929" cy="1679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34" idx="6"/>
            <a:endCxn id="30" idx="2"/>
          </p:cNvCxnSpPr>
          <p:nvPr/>
        </p:nvCxnSpPr>
        <p:spPr>
          <a:xfrm>
            <a:off x="1484907" y="2909472"/>
            <a:ext cx="900359" cy="121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32" idx="6"/>
            <a:endCxn id="30" idx="2"/>
          </p:cNvCxnSpPr>
          <p:nvPr/>
        </p:nvCxnSpPr>
        <p:spPr>
          <a:xfrm>
            <a:off x="1484906" y="2728117"/>
            <a:ext cx="900360" cy="1934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45" idx="6"/>
          </p:cNvCxnSpPr>
          <p:nvPr/>
        </p:nvCxnSpPr>
        <p:spPr>
          <a:xfrm>
            <a:off x="1484907" y="2536726"/>
            <a:ext cx="861178" cy="3762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36" idx="6"/>
            <a:endCxn id="47" idx="2"/>
          </p:cNvCxnSpPr>
          <p:nvPr/>
        </p:nvCxnSpPr>
        <p:spPr>
          <a:xfrm>
            <a:off x="1486032" y="3076770"/>
            <a:ext cx="901862" cy="101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32" idx="6"/>
            <a:endCxn id="47" idx="2"/>
          </p:cNvCxnSpPr>
          <p:nvPr/>
        </p:nvCxnSpPr>
        <p:spPr>
          <a:xfrm>
            <a:off x="1484907" y="2728117"/>
            <a:ext cx="902987" cy="4504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34" idx="6"/>
            <a:endCxn id="47" idx="2"/>
          </p:cNvCxnSpPr>
          <p:nvPr/>
        </p:nvCxnSpPr>
        <p:spPr>
          <a:xfrm>
            <a:off x="1484906" y="2909472"/>
            <a:ext cx="902988" cy="269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flipV="1">
            <a:off x="1496337" y="4959806"/>
            <a:ext cx="872376" cy="2205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1501714" y="4988145"/>
            <a:ext cx="857552" cy="3639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67" idx="6"/>
          </p:cNvCxnSpPr>
          <p:nvPr/>
        </p:nvCxnSpPr>
        <p:spPr>
          <a:xfrm flipV="1">
            <a:off x="1493659" y="4940913"/>
            <a:ext cx="893945" cy="279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9" name="Object 228"/>
          <p:cNvGraphicFramePr>
            <a:graphicFrameLocks noChangeAspect="1"/>
          </p:cNvGraphicFramePr>
          <p:nvPr/>
        </p:nvGraphicFramePr>
        <p:xfrm>
          <a:off x="1797022" y="3666562"/>
          <a:ext cx="295275" cy="217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Equation" r:id="rId3" imgW="266469" imgH="203024" progId="Equation.3">
                  <p:embed/>
                </p:oleObj>
              </mc:Choice>
              <mc:Fallback>
                <p:oleObj name="Equation" r:id="rId3" imgW="266469" imgH="203024" progId="Equation.3">
                  <p:embed/>
                  <p:pic>
                    <p:nvPicPr>
                      <p:cNvPr id="229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22" y="3666562"/>
                        <a:ext cx="295275" cy="217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/>
          <p:cNvSpPr/>
          <p:nvPr/>
        </p:nvSpPr>
        <p:spPr>
          <a:xfrm>
            <a:off x="3440962" y="3239155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2" name="Oval 251"/>
          <p:cNvSpPr/>
          <p:nvPr/>
        </p:nvSpPr>
        <p:spPr>
          <a:xfrm>
            <a:off x="3440962" y="3469970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3" name="Oval 252"/>
          <p:cNvSpPr/>
          <p:nvPr/>
        </p:nvSpPr>
        <p:spPr>
          <a:xfrm>
            <a:off x="3443590" y="3726961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4" name="Oval 253"/>
          <p:cNvSpPr/>
          <p:nvPr/>
        </p:nvSpPr>
        <p:spPr>
          <a:xfrm>
            <a:off x="3437875" y="2999902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5" name="Oval 254"/>
          <p:cNvSpPr/>
          <p:nvPr/>
        </p:nvSpPr>
        <p:spPr>
          <a:xfrm>
            <a:off x="3446677" y="4213699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6" name="Oval 255"/>
          <p:cNvSpPr/>
          <p:nvPr/>
        </p:nvSpPr>
        <p:spPr>
          <a:xfrm>
            <a:off x="3443590" y="3974446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57" name="Straight Arrow Connector 256"/>
          <p:cNvCxnSpPr>
            <a:endCxn id="254" idx="2"/>
          </p:cNvCxnSpPr>
          <p:nvPr/>
        </p:nvCxnSpPr>
        <p:spPr>
          <a:xfrm>
            <a:off x="2559492" y="2433379"/>
            <a:ext cx="878382" cy="669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42" idx="6"/>
            <a:endCxn id="254" idx="2"/>
          </p:cNvCxnSpPr>
          <p:nvPr/>
        </p:nvCxnSpPr>
        <p:spPr>
          <a:xfrm>
            <a:off x="2578385" y="2690764"/>
            <a:ext cx="859490" cy="411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0" idx="6"/>
            <a:endCxn id="254" idx="2"/>
          </p:cNvCxnSpPr>
          <p:nvPr/>
        </p:nvCxnSpPr>
        <p:spPr>
          <a:xfrm>
            <a:off x="2578385" y="2921578"/>
            <a:ext cx="859490" cy="180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42" idx="6"/>
            <a:endCxn id="251" idx="2"/>
          </p:cNvCxnSpPr>
          <p:nvPr/>
        </p:nvCxnSpPr>
        <p:spPr>
          <a:xfrm>
            <a:off x="2578385" y="2690764"/>
            <a:ext cx="862577" cy="6510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30" idx="6"/>
            <a:endCxn id="251" idx="2"/>
          </p:cNvCxnSpPr>
          <p:nvPr/>
        </p:nvCxnSpPr>
        <p:spPr>
          <a:xfrm>
            <a:off x="2578385" y="2921578"/>
            <a:ext cx="862577" cy="4202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47" idx="6"/>
            <a:endCxn id="251" idx="2"/>
          </p:cNvCxnSpPr>
          <p:nvPr/>
        </p:nvCxnSpPr>
        <p:spPr>
          <a:xfrm>
            <a:off x="2581013" y="3178570"/>
            <a:ext cx="859949" cy="163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Object 274"/>
          <p:cNvGraphicFramePr>
            <a:graphicFrameLocks noChangeAspect="1"/>
          </p:cNvGraphicFramePr>
          <p:nvPr/>
        </p:nvGraphicFramePr>
        <p:xfrm>
          <a:off x="2863349" y="3662283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Equation" r:id="rId5" imgW="266469" imgH="203024" progId="Equation.3">
                  <p:embed/>
                </p:oleObj>
              </mc:Choice>
              <mc:Fallback>
                <p:oleObj name="Equation" r:id="rId5" imgW="266469" imgH="203024" progId="Equation.3">
                  <p:embed/>
                  <p:pic>
                    <p:nvPicPr>
                      <p:cNvPr id="275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49" y="3662283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Object 275"/>
          <p:cNvGraphicFramePr>
            <a:graphicFrameLocks noChangeAspect="1"/>
          </p:cNvGraphicFramePr>
          <p:nvPr/>
        </p:nvGraphicFramePr>
        <p:xfrm>
          <a:off x="3763012" y="3601684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Equation" r:id="rId6" imgW="266469" imgH="203024" progId="Equation.3">
                  <p:embed/>
                </p:oleObj>
              </mc:Choice>
              <mc:Fallback>
                <p:oleObj name="Equation" r:id="rId6" imgW="266469" imgH="203024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012" y="3601684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/>
          <p:nvPr/>
        </p:nvCxnSpPr>
        <p:spPr>
          <a:xfrm>
            <a:off x="5225778" y="3552000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4816679" y="3368069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225779" y="3042458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0" name="Object 279"/>
          <p:cNvGraphicFramePr>
            <a:graphicFrameLocks noChangeAspect="1"/>
          </p:cNvGraphicFramePr>
          <p:nvPr/>
        </p:nvGraphicFramePr>
        <p:xfrm>
          <a:off x="5497067" y="2941657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Equation" r:id="rId7" imgW="774360" imgH="241200" progId="Equation.3">
                  <p:embed/>
                </p:oleObj>
              </mc:Choice>
              <mc:Fallback>
                <p:oleObj name="Equation" r:id="rId7" imgW="774360" imgH="241200" progId="Equation.3">
                  <p:embed/>
                  <p:pic>
                    <p:nvPicPr>
                      <p:cNvPr id="28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7" y="2941657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Oval 280"/>
          <p:cNvSpPr/>
          <p:nvPr/>
        </p:nvSpPr>
        <p:spPr>
          <a:xfrm>
            <a:off x="4816679" y="2858527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/>
        </p:nvGraphicFramePr>
        <p:xfrm>
          <a:off x="4938220" y="2917324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2917324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>
            <a:off x="5225779" y="4124796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4816679" y="394086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85" name="Straight Arrow Connector 284"/>
          <p:cNvCxnSpPr/>
          <p:nvPr/>
        </p:nvCxnSpPr>
        <p:spPr>
          <a:xfrm>
            <a:off x="5225779" y="4699375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4816679" y="451544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7" name="Object 286"/>
          <p:cNvGraphicFramePr>
            <a:graphicFrameLocks noChangeAspect="1"/>
          </p:cNvGraphicFramePr>
          <p:nvPr/>
        </p:nvGraphicFramePr>
        <p:xfrm>
          <a:off x="4938220" y="3430502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Equation" r:id="rId11" imgW="139680" imgH="177480" progId="Equation.3">
                  <p:embed/>
                </p:oleObj>
              </mc:Choice>
              <mc:Fallback>
                <p:oleObj name="Equation" r:id="rId11" imgW="139680" imgH="177480" progId="Equation.3">
                  <p:embed/>
                  <p:pic>
                    <p:nvPicPr>
                      <p:cNvPr id="287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3430502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87"/>
          <p:cNvGraphicFramePr>
            <a:graphicFrameLocks noChangeAspect="1"/>
          </p:cNvGraphicFramePr>
          <p:nvPr/>
        </p:nvGraphicFramePr>
        <p:xfrm>
          <a:off x="4938221" y="3999166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288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3999166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288"/>
          <p:cNvGraphicFramePr>
            <a:graphicFrameLocks noChangeAspect="1"/>
          </p:cNvGraphicFramePr>
          <p:nvPr/>
        </p:nvGraphicFramePr>
        <p:xfrm>
          <a:off x="4938221" y="4588607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Equation" r:id="rId14" imgW="139579" imgH="177646" progId="Equation.3">
                  <p:embed/>
                </p:oleObj>
              </mc:Choice>
              <mc:Fallback>
                <p:oleObj name="Equation" r:id="rId14" imgW="139579" imgH="177646" progId="Equation.3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4588607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89"/>
          <p:cNvGraphicFramePr>
            <a:graphicFrameLocks noChangeAspect="1"/>
          </p:cNvGraphicFramePr>
          <p:nvPr/>
        </p:nvGraphicFramePr>
        <p:xfrm>
          <a:off x="5497066" y="3429813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Equation" r:id="rId15" imgW="787320" imgH="241200" progId="Equation.3">
                  <p:embed/>
                </p:oleObj>
              </mc:Choice>
              <mc:Fallback>
                <p:oleObj name="Equation" r:id="rId15" imgW="787320" imgH="241200" progId="Equation.3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3429813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/>
        </p:nvGraphicFramePr>
        <p:xfrm>
          <a:off x="5508973" y="4001313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Equation" r:id="rId17" imgW="774360" imgH="241200" progId="Equation.3">
                  <p:embed/>
                </p:oleObj>
              </mc:Choice>
              <mc:Fallback>
                <p:oleObj name="Equation" r:id="rId17" imgW="774360" imgH="24120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973" y="4001313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Object 291"/>
          <p:cNvGraphicFramePr>
            <a:graphicFrameLocks noChangeAspect="1"/>
          </p:cNvGraphicFramePr>
          <p:nvPr/>
        </p:nvGraphicFramePr>
        <p:xfrm>
          <a:off x="5497066" y="4581147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Equation" r:id="rId19" imgW="787320" imgH="241200" progId="Equation.3">
                  <p:embed/>
                </p:oleObj>
              </mc:Choice>
              <mc:Fallback>
                <p:oleObj name="Equation" r:id="rId19" imgW="787320" imgH="241200" progId="Equation.3">
                  <p:embed/>
                  <p:pic>
                    <p:nvPicPr>
                      <p:cNvPr id="292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4581147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3" name="Straight Arrow Connector 292"/>
          <p:cNvCxnSpPr/>
          <p:nvPr/>
        </p:nvCxnSpPr>
        <p:spPr>
          <a:xfrm flipV="1">
            <a:off x="4223716" y="3551881"/>
            <a:ext cx="592964" cy="24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V="1">
            <a:off x="4276619" y="3042340"/>
            <a:ext cx="540060" cy="838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4276621" y="3126223"/>
            <a:ext cx="540059" cy="425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4276619" y="4124677"/>
            <a:ext cx="540060" cy="20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>
            <a:off x="4276619" y="4308490"/>
            <a:ext cx="540060" cy="390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4223714" y="3799136"/>
            <a:ext cx="592965" cy="3255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4223714" y="3799136"/>
            <a:ext cx="592965" cy="900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/>
          <p:nvPr/>
        </p:nvCxnSpPr>
        <p:spPr>
          <a:xfrm>
            <a:off x="4223714" y="3453352"/>
            <a:ext cx="538959" cy="93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endCxn id="284" idx="2"/>
          </p:cNvCxnSpPr>
          <p:nvPr/>
        </p:nvCxnSpPr>
        <p:spPr>
          <a:xfrm>
            <a:off x="4223714" y="3453352"/>
            <a:ext cx="592965" cy="671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55" idx="2"/>
          </p:cNvCxnSpPr>
          <p:nvPr/>
        </p:nvCxnSpPr>
        <p:spPr>
          <a:xfrm flipV="1">
            <a:off x="2599697" y="4032942"/>
            <a:ext cx="818642" cy="6442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55" idx="2"/>
          </p:cNvCxnSpPr>
          <p:nvPr/>
        </p:nvCxnSpPr>
        <p:spPr>
          <a:xfrm flipV="1">
            <a:off x="2599697" y="4108511"/>
            <a:ext cx="809195" cy="7900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endCxn id="255" idx="2"/>
          </p:cNvCxnSpPr>
          <p:nvPr/>
        </p:nvCxnSpPr>
        <p:spPr>
          <a:xfrm flipV="1">
            <a:off x="2602325" y="4089620"/>
            <a:ext cx="825460" cy="10659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270570" y="5753712"/>
            <a:ext cx="67230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+mj-lt"/>
              </a:rPr>
              <a:t>150-D </a:t>
            </a:r>
            <a:r>
              <a:rPr lang="en-US" sz="1500" err="1">
                <a:latin typeface="+mj-lt"/>
              </a:rPr>
              <a:t>en</a:t>
            </a:r>
            <a:r>
              <a:rPr lang="en-US" sz="1500">
                <a:latin typeface="+mj-lt"/>
              </a:rPr>
              <a:t> entrée avec 148 </a:t>
            </a:r>
            <a:r>
              <a:rPr lang="en-US" sz="1500" err="1">
                <a:latin typeface="+mj-lt"/>
              </a:rPr>
              <a:t>neurones</a:t>
            </a:r>
            <a:r>
              <a:rPr lang="en-US" sz="1500">
                <a:latin typeface="+mj-lt"/>
              </a:rPr>
              <a:t> </a:t>
            </a:r>
            <a:r>
              <a:rPr lang="en-US" sz="1500" err="1">
                <a:latin typeface="+mj-lt"/>
              </a:rPr>
              <a:t>dans</a:t>
            </a:r>
            <a:r>
              <a:rPr lang="en-US" sz="1500">
                <a:latin typeface="+mj-lt"/>
              </a:rPr>
              <a:t> la 1ère </a:t>
            </a:r>
            <a:r>
              <a:rPr lang="en-US" sz="1500" err="1">
                <a:latin typeface="+mj-lt"/>
              </a:rPr>
              <a:t>couche</a:t>
            </a:r>
            <a:r>
              <a:rPr lang="en-US" sz="1500">
                <a:latin typeface="+mj-lt"/>
              </a:rPr>
              <a:t> =&gt; </a:t>
            </a:r>
            <a:r>
              <a:rPr lang="en-US" sz="1500" b="1">
                <a:latin typeface="+mj-lt"/>
              </a:rPr>
              <a:t>444 </a:t>
            </a:r>
            <a:r>
              <a:rPr lang="en-US" sz="1500" b="1" err="1">
                <a:latin typeface="+mj-lt"/>
              </a:rPr>
              <a:t>paramètres</a:t>
            </a:r>
            <a:r>
              <a:rPr lang="en-US" sz="1500" b="1">
                <a:latin typeface="+mj-lt"/>
              </a:rPr>
              <a:t> </a:t>
            </a:r>
            <a:r>
              <a:rPr lang="en-US" sz="1500" b="1" err="1">
                <a:latin typeface="+mj-lt"/>
              </a:rPr>
              <a:t>dans</a:t>
            </a:r>
            <a:r>
              <a:rPr lang="en-US" sz="1500" b="1">
                <a:latin typeface="+mj-lt"/>
              </a:rPr>
              <a:t> la </a:t>
            </a:r>
          </a:p>
          <a:p>
            <a:r>
              <a:rPr lang="en-US" sz="1500" b="1">
                <a:latin typeface="+mj-lt"/>
              </a:rPr>
              <a:t>					première </a:t>
            </a:r>
            <a:r>
              <a:rPr lang="en-US" sz="1500" b="1" err="1">
                <a:latin typeface="+mj-lt"/>
              </a:rPr>
              <a:t>couche</a:t>
            </a:r>
            <a:r>
              <a:rPr lang="en-US" sz="1500" b="1">
                <a:latin typeface="+mj-lt"/>
              </a:rPr>
              <a:t>!!</a:t>
            </a:r>
            <a:endParaRPr lang="en-CA" sz="1500" b="1">
              <a:latin typeface="+mj-lt"/>
            </a:endParaRPr>
          </a:p>
        </p:txBody>
      </p:sp>
      <p:cxnSp>
        <p:nvCxnSpPr>
          <p:cNvPr id="94" name="Straight Arrow Connector 93"/>
          <p:cNvCxnSpPr>
            <a:stCxn id="45" idx="6"/>
            <a:endCxn id="124" idx="2"/>
          </p:cNvCxnSpPr>
          <p:nvPr/>
        </p:nvCxnSpPr>
        <p:spPr>
          <a:xfrm flipV="1">
            <a:off x="1484907" y="2451510"/>
            <a:ext cx="897272" cy="85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8">
            <a:extLst>
              <a:ext uri="{FF2B5EF4-FFF2-40B4-BE49-F238E27FC236}">
                <a16:creationId xmlns:a16="http://schemas.microsoft.com/office/drawing/2014/main" id="{986255D8-934B-42E5-9162-24A3D39158C5}"/>
              </a:ext>
            </a:extLst>
          </p:cNvPr>
          <p:cNvSpPr txBox="1"/>
          <p:nvPr/>
        </p:nvSpPr>
        <p:spPr>
          <a:xfrm>
            <a:off x="1671144" y="5433562"/>
            <a:ext cx="2239716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500">
                <a:latin typeface="Times New Roman"/>
                <a:cs typeface="Times New Roman"/>
              </a:rPr>
              <a:t>3 </a:t>
            </a:r>
            <a:r>
              <a:rPr lang="en-US" sz="1500" err="1">
                <a:latin typeface="Times New Roman"/>
                <a:cs typeface="Times New Roman"/>
              </a:rPr>
              <a:t>connexions</a:t>
            </a:r>
            <a:r>
              <a:rPr lang="en-US" sz="1500">
                <a:latin typeface="Times New Roman"/>
                <a:cs typeface="Times New Roman"/>
              </a:rPr>
              <a:t> par </a:t>
            </a:r>
            <a:r>
              <a:rPr lang="en-US" sz="1500" err="1">
                <a:latin typeface="Times New Roman"/>
                <a:cs typeface="Times New Roman"/>
              </a:rPr>
              <a:t>neurones</a:t>
            </a:r>
            <a:endParaRPr lang="en-US" sz="1500" err="1">
              <a:cs typeface="Times New Roman"/>
            </a:endParaRPr>
          </a:p>
        </p:txBody>
      </p:sp>
      <p:sp>
        <p:nvSpPr>
          <p:cNvPr id="96" name="TextBox 98">
            <a:extLst>
              <a:ext uri="{FF2B5EF4-FFF2-40B4-BE49-F238E27FC236}">
                <a16:creationId xmlns:a16="http://schemas.microsoft.com/office/drawing/2014/main" id="{1AD14456-DBFD-462A-B216-E45523B3276B}"/>
              </a:ext>
            </a:extLst>
          </p:cNvPr>
          <p:cNvSpPr txBox="1"/>
          <p:nvPr/>
        </p:nvSpPr>
        <p:spPr>
          <a:xfrm>
            <a:off x="4495582" y="4951802"/>
            <a:ext cx="2239716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500" dirty="0">
                <a:latin typeface="Times New Roman"/>
                <a:cs typeface="Times New Roman"/>
              </a:rPr>
              <a:t>2 </a:t>
            </a:r>
            <a:r>
              <a:rPr lang="en-US" sz="1500" dirty="0" err="1">
                <a:latin typeface="Times New Roman"/>
                <a:cs typeface="Times New Roman"/>
              </a:rPr>
              <a:t>connexions</a:t>
            </a:r>
            <a:r>
              <a:rPr lang="en-US" sz="1500" dirty="0">
                <a:latin typeface="Times New Roman"/>
                <a:cs typeface="Times New Roman"/>
              </a:rPr>
              <a:t> par </a:t>
            </a:r>
            <a:r>
              <a:rPr lang="en-US" sz="1500" dirty="0" err="1">
                <a:latin typeface="Times New Roman"/>
                <a:cs typeface="Times New Roman"/>
              </a:rPr>
              <a:t>neurones</a:t>
            </a:r>
            <a:endParaRPr lang="en-US" sz="1500" dirty="0" err="1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66327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780110" y="568262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6927" y="12941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7921" y="289508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7684" y="344203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8624" y="1013106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001499" y="14284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9289" y="255632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7472" y="3003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262860" y="25982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9896" y="1997378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6029" y="1294152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4680" y="14786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4751" y="23333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7977" y="274082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51538" y="1544502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9131" y="168366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4902" y="221236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83448" y="24148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9552" y="2002870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4662" y="199750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12757" y="387026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83979" y="2023838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31807" y="42512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31807" y="60769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31807" y="80983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31807" y="99582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31807" y="117838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31807" y="138053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5803" y="155983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5803" y="174239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5803" y="194454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5803" y="214314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5803" y="232570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5803" y="252785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33191" y="273566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33191" y="29182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33191" y="312037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41695" y="329133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41695" y="346117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TextBox 57"/>
          <p:cNvSpPr txBox="1"/>
          <p:nvPr/>
        </p:nvSpPr>
        <p:spPr>
          <a:xfrm>
            <a:off x="5974344" y="15988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  <p:sp>
        <p:nvSpPr>
          <p:cNvPr id="59" name="TextBox 58"/>
          <p:cNvSpPr txBox="1"/>
          <p:nvPr/>
        </p:nvSpPr>
        <p:spPr>
          <a:xfrm>
            <a:off x="6364229" y="360153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7227" y="1245642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41788" y="107762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83356" y="1791337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13309" y="2306069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4956" y="287918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93835"/>
              </p:ext>
            </p:extLst>
          </p:nvPr>
        </p:nvGraphicFramePr>
        <p:xfrm>
          <a:off x="8451741" y="1613708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1" name="Equation" r:id="rId3" imgW="507960" imgH="253800" progId="Equation.DSMT4">
                  <p:embed/>
                </p:oleObj>
              </mc:Choice>
              <mc:Fallback>
                <p:oleObj name="Equation" r:id="rId3" imgW="507960" imgH="253800" progId="Equation.DSMT4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1741" y="1613708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805151"/>
              </p:ext>
            </p:extLst>
          </p:nvPr>
        </p:nvGraphicFramePr>
        <p:xfrm>
          <a:off x="8442912" y="1042613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2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2912" y="1042613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713285"/>
              </p:ext>
            </p:extLst>
          </p:nvPr>
        </p:nvGraphicFramePr>
        <p:xfrm>
          <a:off x="8504453" y="268568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3" name="Equation" r:id="rId7" imgW="507960" imgH="253800" progId="Equation.DSMT4">
                  <p:embed/>
                </p:oleObj>
              </mc:Choice>
              <mc:Fallback>
                <p:oleObj name="Equation" r:id="rId7" imgW="507960" imgH="2538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4453" y="268568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477607"/>
              </p:ext>
            </p:extLst>
          </p:nvPr>
        </p:nvGraphicFramePr>
        <p:xfrm>
          <a:off x="8478519" y="2092910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4" name="Equation" r:id="rId9" imgW="520560" imgH="253800" progId="Equation.DSMT4">
                  <p:embed/>
                </p:oleObj>
              </mc:Choice>
              <mc:Fallback>
                <p:oleObj name="Equation" r:id="rId9" imgW="520560" imgH="253800" progId="Equation.DSMT4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8519" y="2092910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64134" y="485069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9460" y="1628153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62640" y="2161481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7353" y="270206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64134" y="667635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64134" y="869781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64134" y="1055766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64134" y="485069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64134" y="667635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64134" y="869781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64134" y="1055766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64134" y="667635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64134" y="485069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64134" y="1055766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64134" y="869781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80847" y="518256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64134" y="869781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64134" y="1055766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64134" y="667635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7197" y="2870091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7197" y="2870091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7197" y="2870091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7197" y="2870091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7197" y="2329503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7197" y="2329503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7197" y="2329503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7197" y="2329503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7197" y="1796175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7197" y="1796175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7197" y="1796175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7197" y="1796175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73910" y="1245642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7197" y="1245642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7197" y="1245642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7197" y="1245642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20638" y="182448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3" name="Rounded Rectangle 2"/>
          <p:cNvSpPr/>
          <p:nvPr/>
        </p:nvSpPr>
        <p:spPr>
          <a:xfrm>
            <a:off x="7835693" y="929723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9980" y="1241515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6109" y="1787210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6062" y="2301942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7709" y="2875061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568310"/>
              </p:ext>
            </p:extLst>
          </p:nvPr>
        </p:nvGraphicFramePr>
        <p:xfrm>
          <a:off x="1634603" y="4013390"/>
          <a:ext cx="6094820" cy="60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5" name="Equation" r:id="rId11" imgW="2412720" imgH="241200" progId="Equation.3">
                  <p:embed/>
                </p:oleObj>
              </mc:Choice>
              <mc:Fallback>
                <p:oleObj name="Equation" r:id="rId11" imgW="241272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603" y="4013390"/>
                        <a:ext cx="6094820" cy="605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TextBox 109"/>
          <p:cNvSpPr txBox="1"/>
          <p:nvPr/>
        </p:nvSpPr>
        <p:spPr>
          <a:xfrm>
            <a:off x="132114" y="5224232"/>
            <a:ext cx="9012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/>
              <a:t>Il </a:t>
            </a:r>
            <a:r>
              <a:rPr lang="en-CA" sz="3600" err="1"/>
              <a:t>est</a:t>
            </a:r>
            <a:r>
              <a:rPr lang="en-CA" sz="3600"/>
              <a:t> possible de </a:t>
            </a:r>
            <a:r>
              <a:rPr lang="en-CA" sz="3600" b="1" err="1">
                <a:solidFill>
                  <a:srgbClr val="FF0000"/>
                </a:solidFill>
              </a:rPr>
              <a:t>remplacer</a:t>
            </a:r>
            <a:r>
              <a:rPr lang="en-CA" sz="3600" b="1">
                <a:solidFill>
                  <a:srgbClr val="FF0000"/>
                </a:solidFill>
              </a:rPr>
              <a:t> la multiplication</a:t>
            </a:r>
          </a:p>
          <a:p>
            <a:r>
              <a:rPr lang="en-CA" sz="3600" b="1" err="1">
                <a:solidFill>
                  <a:srgbClr val="FF0000"/>
                </a:solidFill>
              </a:rPr>
              <a:t>matrice-vecteur</a:t>
            </a:r>
            <a:r>
              <a:rPr lang="en-CA" sz="3600" b="1">
                <a:solidFill>
                  <a:srgbClr val="FF0000"/>
                </a:solidFill>
              </a:rPr>
              <a:t> </a:t>
            </a:r>
            <a:r>
              <a:rPr lang="en-CA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de la fin </a:t>
            </a:r>
            <a:r>
              <a:rPr lang="en-CA" sz="3600"/>
              <a:t>par </a:t>
            </a:r>
            <a:r>
              <a:rPr lang="en-CA" sz="3600" err="1"/>
              <a:t>une</a:t>
            </a:r>
            <a:r>
              <a:rPr lang="en-CA" sz="3600"/>
              <a:t> </a:t>
            </a:r>
            <a:r>
              <a:rPr lang="en-CA" sz="3600" b="1">
                <a:solidFill>
                  <a:srgbClr val="FF0000"/>
                </a:solidFill>
              </a:rPr>
              <a:t>convolution</a:t>
            </a:r>
          </a:p>
        </p:txBody>
      </p:sp>
      <p:sp>
        <p:nvSpPr>
          <p:cNvPr id="111" name="Freeform 110"/>
          <p:cNvSpPr/>
          <p:nvPr/>
        </p:nvSpPr>
        <p:spPr>
          <a:xfrm rot="3564164" flipH="1" flipV="1">
            <a:off x="2785394" y="4497871"/>
            <a:ext cx="153716" cy="579104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44181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6951" y="606425"/>
            <a:ext cx="34836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/>
              <a:t>Exemple 1d </a:t>
            </a:r>
          </a:p>
          <a:p>
            <a:r>
              <a:rPr lang="fr-CA" sz="2800"/>
              <a:t>(convolution « </a:t>
            </a:r>
            <a:r>
              <a:rPr lang="fr-CA" sz="2800" err="1"/>
              <a:t>valid</a:t>
            </a:r>
            <a:r>
              <a:rPr lang="fr-CA" sz="2800"/>
              <a:t> »)</a:t>
            </a:r>
            <a:endParaRPr lang="en-CA" sz="28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21129"/>
              </p:ext>
            </p:extLst>
          </p:nvPr>
        </p:nvGraphicFramePr>
        <p:xfrm>
          <a:off x="135495" y="3221172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337725"/>
              </p:ext>
            </p:extLst>
          </p:nvPr>
        </p:nvGraphicFramePr>
        <p:xfrm>
          <a:off x="4340881" y="3221172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80180"/>
              </p:ext>
            </p:extLst>
          </p:nvPr>
        </p:nvGraphicFramePr>
        <p:xfrm>
          <a:off x="6026081" y="3229571"/>
          <a:ext cx="30988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88885712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1096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 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02327" y="322957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633073" y="317575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5495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63665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9</a:t>
            </a:r>
            <a:endParaRPr lang="en-CA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026081" y="2962276"/>
            <a:ext cx="3117919" cy="95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15763" y="24910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297844" y="2971800"/>
            <a:ext cx="130800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04086" y="25101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3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68203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340881" y="3463114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56001"/>
              </p:ext>
            </p:extLst>
          </p:nvPr>
        </p:nvGraphicFramePr>
        <p:xfrm>
          <a:off x="6911455" y="3465107"/>
          <a:ext cx="22134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35495" y="3465107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002327" y="34528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27" name="TextBox 26"/>
          <p:cNvSpPr txBox="1"/>
          <p:nvPr/>
        </p:nvSpPr>
        <p:spPr>
          <a:xfrm>
            <a:off x="6489536" y="3452813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286951" y="606425"/>
            <a:ext cx="34836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/>
              <a:t>Exemple 1d </a:t>
            </a:r>
          </a:p>
          <a:p>
            <a:r>
              <a:rPr lang="fr-CA" sz="2800"/>
              <a:t>(convolution « </a:t>
            </a:r>
            <a:r>
              <a:rPr lang="fr-CA" sz="2800" err="1"/>
              <a:t>valid</a:t>
            </a:r>
            <a:r>
              <a:rPr lang="fr-CA" sz="2800"/>
              <a:t> »)</a:t>
            </a:r>
            <a:endParaRPr lang="en-CA" sz="280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35495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3665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9</a:t>
            </a:r>
            <a:endParaRPr lang="en-CA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6911455" y="2962276"/>
            <a:ext cx="2232545" cy="95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48895" y="252595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5</a:t>
            </a:r>
            <a:endParaRPr lang="en-CA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297844" y="2962275"/>
            <a:ext cx="2140892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20531" y="252496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9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887854"/>
              </p:ext>
            </p:extLst>
          </p:nvPr>
        </p:nvGraphicFramePr>
        <p:xfrm>
          <a:off x="4274206" y="3645021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113597"/>
              </p:ext>
            </p:extLst>
          </p:nvPr>
        </p:nvGraphicFramePr>
        <p:xfrm>
          <a:off x="7730154" y="3645021"/>
          <a:ext cx="13280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 -8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390755"/>
              </p:ext>
            </p:extLst>
          </p:nvPr>
        </p:nvGraphicFramePr>
        <p:xfrm>
          <a:off x="68820" y="3671817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935652" y="367181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7299238" y="367181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286951" y="606425"/>
            <a:ext cx="34836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/>
              <a:t>Exemple 1d </a:t>
            </a:r>
          </a:p>
          <a:p>
            <a:r>
              <a:rPr lang="fr-CA" sz="2800"/>
              <a:t>(convolution « </a:t>
            </a:r>
            <a:r>
              <a:rPr lang="fr-CA" sz="2800" err="1"/>
              <a:t>valid</a:t>
            </a:r>
            <a:r>
              <a:rPr lang="fr-CA" sz="2800"/>
              <a:t> »)</a:t>
            </a:r>
            <a:endParaRPr lang="en-CA" sz="280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35495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3665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9</a:t>
            </a:r>
            <a:endParaRPr lang="en-CA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657028" y="2962276"/>
            <a:ext cx="1486972" cy="243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224907" y="25101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3</a:t>
            </a:r>
            <a:endParaRPr lang="en-CA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297844" y="2971800"/>
            <a:ext cx="2928269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58560" y="25101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08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7500"/>
            <a:ext cx="8534400" cy="1143000"/>
          </a:xfrm>
        </p:spPr>
        <p:txBody>
          <a:bodyPr/>
          <a:lstStyle/>
          <a:p>
            <a:pPr algn="l"/>
            <a:r>
              <a:rPr lang="en-CA" sz="3200" err="1"/>
              <a:t>Taille</a:t>
            </a:r>
            <a:r>
              <a:rPr lang="en-CA" sz="3200"/>
              <a:t> </a:t>
            </a:r>
            <a:r>
              <a:rPr lang="en-CA" sz="3200" err="1"/>
              <a:t>filtre</a:t>
            </a:r>
            <a:r>
              <a:rPr lang="en-CA" sz="3200"/>
              <a:t> = </a:t>
            </a:r>
            <a:r>
              <a:rPr lang="en-CA" sz="3200" err="1"/>
              <a:t>nb</a:t>
            </a:r>
            <a:r>
              <a:rPr lang="en-CA" sz="3200"/>
              <a:t> de neurones </a:t>
            </a:r>
            <a:r>
              <a:rPr lang="en-CA" sz="3200" err="1"/>
              <a:t>couche</a:t>
            </a:r>
            <a:r>
              <a:rPr lang="en-CA" sz="3200"/>
              <a:t> </a:t>
            </a:r>
            <a:r>
              <a:rPr lang="en-CA" sz="3200" err="1"/>
              <a:t>pr</a:t>
            </a:r>
            <a:r>
              <a:rPr lang="fr-CA" sz="3200" err="1"/>
              <a:t>écédente</a:t>
            </a:r>
            <a:endParaRPr lang="en-CA" sz="320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08447"/>
              </p:ext>
            </p:extLst>
          </p:nvPr>
        </p:nvGraphicFramePr>
        <p:xfrm>
          <a:off x="183120" y="3675750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049952" y="36303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0536"/>
              </p:ext>
            </p:extLst>
          </p:nvPr>
        </p:nvGraphicFramePr>
        <p:xfrm>
          <a:off x="4383639" y="3675750"/>
          <a:ext cx="37538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98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2439453359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011877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185355" y="36303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71504"/>
              </p:ext>
            </p:extLst>
          </p:nvPr>
        </p:nvGraphicFramePr>
        <p:xfrm>
          <a:off x="8590979" y="3675750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flipV="1">
            <a:off x="183120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30340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9</a:t>
            </a:r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543145" y="2962277"/>
            <a:ext cx="600855" cy="952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674295" y="24910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1</a:t>
            </a:r>
            <a:endParaRPr lang="en-CA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364519" y="2971799"/>
            <a:ext cx="3769831" cy="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60580" y="24910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100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900" y="4445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Signal d’entrée de </a:t>
            </a:r>
            <a:r>
              <a:rPr lang="fr-CA" b="1">
                <a:solidFill>
                  <a:srgbClr val="FF0000"/>
                </a:solidFill>
              </a:rPr>
              <a:t>taille 9</a:t>
            </a:r>
            <a:r>
              <a:rPr lang="fr-CA"/>
              <a:t> </a:t>
            </a:r>
            <a:r>
              <a:rPr lang="fr-CA" err="1"/>
              <a:t>convolué</a:t>
            </a:r>
            <a:r>
              <a:rPr lang="fr-CA"/>
              <a:t> avec un filtre « </a:t>
            </a:r>
            <a:r>
              <a:rPr lang="fr-CA" err="1"/>
              <a:t>same</a:t>
            </a:r>
            <a:r>
              <a:rPr lang="fr-CA"/>
              <a:t> » de </a:t>
            </a:r>
            <a:r>
              <a:rPr lang="fr-CA" b="1">
                <a:solidFill>
                  <a:srgbClr val="FF0000"/>
                </a:solidFill>
              </a:rPr>
              <a:t>taille 9 </a:t>
            </a:r>
            <a:r>
              <a:rPr lang="fr-CA"/>
              <a:t>correspond à une </a:t>
            </a:r>
            <a:r>
              <a:rPr lang="fr-CA" b="1">
                <a:solidFill>
                  <a:srgbClr val="FF0000"/>
                </a:solidFill>
              </a:rPr>
              <a:t>couche pleinement connectée</a:t>
            </a:r>
            <a:endParaRPr lang="en-CA" b="1">
              <a:solidFill>
                <a:srgbClr val="FF0000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556381"/>
              </p:ext>
            </p:extLst>
          </p:nvPr>
        </p:nvGraphicFramePr>
        <p:xfrm>
          <a:off x="148195" y="2716900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21695"/>
              </p:ext>
            </p:extLst>
          </p:nvPr>
        </p:nvGraphicFramePr>
        <p:xfrm>
          <a:off x="148195" y="3531955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439453359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11877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47073"/>
              </p:ext>
            </p:extLst>
          </p:nvPr>
        </p:nvGraphicFramePr>
        <p:xfrm>
          <a:off x="1884202" y="5739787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531812"/>
              </p:ext>
            </p:extLst>
          </p:nvPr>
        </p:nvGraphicFramePr>
        <p:xfrm>
          <a:off x="233034" y="3184833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1" name="Equation" r:id="rId3" imgW="114120" imgH="126720" progId="Equation.3">
                  <p:embed/>
                </p:oleObj>
              </mc:Choice>
              <mc:Fallback>
                <p:oleObj name="Equation" r:id="rId3" imgW="114120" imgH="126720" progId="Equation.3">
                  <p:embed/>
                  <p:pic>
                    <p:nvPicPr>
                      <p:cNvPr id="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34" y="3184833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471482"/>
              </p:ext>
            </p:extLst>
          </p:nvPr>
        </p:nvGraphicFramePr>
        <p:xfrm>
          <a:off x="677534" y="3184833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2" name="Equation" r:id="rId5" imgW="114120" imgH="126720" progId="Equation.3">
                  <p:embed/>
                </p:oleObj>
              </mc:Choice>
              <mc:Fallback>
                <p:oleObj name="Equation" r:id="rId5" imgW="114120" imgH="126720" progId="Equation.3">
                  <p:embed/>
                  <p:pic>
                    <p:nvPicPr>
                      <p:cNvPr id="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534" y="3184833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01029"/>
              </p:ext>
            </p:extLst>
          </p:nvPr>
        </p:nvGraphicFramePr>
        <p:xfrm>
          <a:off x="1104832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3" name="Equation" r:id="rId7" imgW="114120" imgH="126720" progId="Equation.3">
                  <p:embed/>
                </p:oleObj>
              </mc:Choice>
              <mc:Fallback>
                <p:oleObj name="Equation" r:id="rId7" imgW="114120" imgH="126720" progId="Equation.3">
                  <p:embed/>
                  <p:pic>
                    <p:nvPicPr>
                      <p:cNvPr id="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832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865204"/>
              </p:ext>
            </p:extLst>
          </p:nvPr>
        </p:nvGraphicFramePr>
        <p:xfrm>
          <a:off x="1549332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4" name="Equation" r:id="rId8" imgW="114120" imgH="126720" progId="Equation.3">
                  <p:embed/>
                </p:oleObj>
              </mc:Choice>
              <mc:Fallback>
                <p:oleObj name="Equation" r:id="rId8" imgW="114120" imgH="126720" progId="Equation.3">
                  <p:embed/>
                  <p:pic>
                    <p:nvPicPr>
                      <p:cNvPr id="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332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367353"/>
              </p:ext>
            </p:extLst>
          </p:nvPr>
        </p:nvGraphicFramePr>
        <p:xfrm>
          <a:off x="199752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5" name="Equation" r:id="rId9" imgW="114120" imgH="126720" progId="Equation.3">
                  <p:embed/>
                </p:oleObj>
              </mc:Choice>
              <mc:Fallback>
                <p:oleObj name="Equation" r:id="rId9" imgW="114120" imgH="126720" progId="Equation.3">
                  <p:embed/>
                  <p:pic>
                    <p:nvPicPr>
                      <p:cNvPr id="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52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323058"/>
              </p:ext>
            </p:extLst>
          </p:nvPr>
        </p:nvGraphicFramePr>
        <p:xfrm>
          <a:off x="244202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6" name="Equation" r:id="rId10" imgW="114120" imgH="126720" progId="Equation.3">
                  <p:embed/>
                </p:oleObj>
              </mc:Choice>
              <mc:Fallback>
                <p:oleObj name="Equation" r:id="rId10" imgW="114120" imgH="126720" progId="Equation.3">
                  <p:embed/>
                  <p:pic>
                    <p:nvPicPr>
                      <p:cNvPr id="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02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837782"/>
              </p:ext>
            </p:extLst>
          </p:nvPr>
        </p:nvGraphicFramePr>
        <p:xfrm>
          <a:off x="283048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7" name="Equation" r:id="rId11" imgW="114120" imgH="126720" progId="Equation.3">
                  <p:embed/>
                </p:oleObj>
              </mc:Choice>
              <mc:Fallback>
                <p:oleObj name="Equation" r:id="rId11" imgW="114120" imgH="126720" progId="Equation.3">
                  <p:embed/>
                  <p:pic>
                    <p:nvPicPr>
                      <p:cNvPr id="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48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76943"/>
              </p:ext>
            </p:extLst>
          </p:nvPr>
        </p:nvGraphicFramePr>
        <p:xfrm>
          <a:off x="327498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8" name="Equation" r:id="rId12" imgW="114120" imgH="126720" progId="Equation.3">
                  <p:embed/>
                </p:oleObj>
              </mc:Choice>
              <mc:Fallback>
                <p:oleObj name="Equation" r:id="rId12" imgW="114120" imgH="126720" progId="Equation.3">
                  <p:embed/>
                  <p:pic>
                    <p:nvPicPr>
                      <p:cNvPr id="4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98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540651"/>
              </p:ext>
            </p:extLst>
          </p:nvPr>
        </p:nvGraphicFramePr>
        <p:xfrm>
          <a:off x="3609622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9" name="Equation" r:id="rId13" imgW="114120" imgH="126720" progId="Equation.3">
                  <p:embed/>
                </p:oleObj>
              </mc:Choice>
              <mc:Fallback>
                <p:oleObj name="Equation" r:id="rId13" imgW="114120" imgH="126720" progId="Equation.3">
                  <p:embed/>
                  <p:pic>
                    <p:nvPicPr>
                      <p:cNvPr id="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622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1769064" y="4676511"/>
            <a:ext cx="672964" cy="660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937209"/>
              </p:ext>
            </p:extLst>
          </p:nvPr>
        </p:nvGraphicFramePr>
        <p:xfrm>
          <a:off x="1909376" y="4767792"/>
          <a:ext cx="4175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0" name="Equation" r:id="rId14" imgW="164880" imgH="190440" progId="Equation.3">
                  <p:embed/>
                </p:oleObj>
              </mc:Choice>
              <mc:Fallback>
                <p:oleObj name="Equation" r:id="rId14" imgW="164880" imgH="190440" progId="Equation.3">
                  <p:embed/>
                  <p:pic>
                    <p:nvPicPr>
                      <p:cNvPr id="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376" y="4767792"/>
                        <a:ext cx="41751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452766" y="4013200"/>
            <a:ext cx="1206432" cy="754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87400" y="4008453"/>
            <a:ext cx="981664" cy="668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214698" y="3998823"/>
            <a:ext cx="694677" cy="62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482812" y="4003706"/>
            <a:ext cx="1236676" cy="764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263081" y="4026016"/>
            <a:ext cx="637245" cy="593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372947" y="4026016"/>
            <a:ext cx="902041" cy="650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614488" y="4013200"/>
            <a:ext cx="383040" cy="606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143799" y="3994076"/>
            <a:ext cx="339013" cy="625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045641" y="3994076"/>
            <a:ext cx="29003" cy="625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33" idx="0"/>
          </p:cNvCxnSpPr>
          <p:nvPr/>
        </p:nvCxnSpPr>
        <p:spPr>
          <a:xfrm flipH="1">
            <a:off x="2105545" y="5335731"/>
            <a:ext cx="4539" cy="4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324564" y="2108200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Convolution</a:t>
            </a:r>
            <a:endParaRPr lang="en-CA"/>
          </a:p>
        </p:txBody>
      </p:sp>
      <p:grpSp>
        <p:nvGrpSpPr>
          <p:cNvPr id="2" name="Group 1"/>
          <p:cNvGrpSpPr/>
          <p:nvPr/>
        </p:nvGrpSpPr>
        <p:grpSpPr>
          <a:xfrm>
            <a:off x="5030949" y="1289324"/>
            <a:ext cx="2731926" cy="5382293"/>
            <a:chOff x="5030949" y="1367705"/>
            <a:chExt cx="2731926" cy="5382293"/>
          </a:xfrm>
        </p:grpSpPr>
        <p:grpSp>
          <p:nvGrpSpPr>
            <p:cNvPr id="126" name="Group 125"/>
            <p:cNvGrpSpPr/>
            <p:nvPr/>
          </p:nvGrpSpPr>
          <p:grpSpPr>
            <a:xfrm>
              <a:off x="5438701" y="1367705"/>
              <a:ext cx="409098" cy="364151"/>
              <a:chOff x="5438701" y="1367705"/>
              <a:chExt cx="409098" cy="36415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5438701" y="1367705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74" name="Object 7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5308116"/>
                  </p:ext>
                </p:extLst>
              </p:nvPr>
            </p:nvGraphicFramePr>
            <p:xfrm>
              <a:off x="5514700" y="1385888"/>
              <a:ext cx="301625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1" name="Equation" r:id="rId16" imgW="203040" imgH="177480" progId="Equation.3">
                      <p:embed/>
                    </p:oleObj>
                  </mc:Choice>
                  <mc:Fallback>
                    <p:oleObj name="Equation" r:id="rId16" imgW="203040" imgH="177480" progId="Equation.3">
                      <p:embed/>
                      <p:pic>
                        <p:nvPicPr>
                          <p:cNvPr id="74" name="Object 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14700" y="1385888"/>
                            <a:ext cx="301625" cy="2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7" name="Group 126"/>
            <p:cNvGrpSpPr/>
            <p:nvPr/>
          </p:nvGrpSpPr>
          <p:grpSpPr>
            <a:xfrm>
              <a:off x="5438701" y="1994973"/>
              <a:ext cx="409098" cy="364151"/>
              <a:chOff x="5438701" y="1829538"/>
              <a:chExt cx="409098" cy="36415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438701" y="1829538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76" name="Object 7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2629228"/>
                  </p:ext>
                </p:extLst>
              </p:nvPr>
            </p:nvGraphicFramePr>
            <p:xfrm>
              <a:off x="5524225" y="1870003"/>
              <a:ext cx="282575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2" name="Equation" r:id="rId18" imgW="190440" imgH="177480" progId="Equation.3">
                      <p:embed/>
                    </p:oleObj>
                  </mc:Choice>
                  <mc:Fallback>
                    <p:oleObj name="Equation" r:id="rId18" imgW="190440" imgH="177480" progId="Equation.3">
                      <p:embed/>
                      <p:pic>
                        <p:nvPicPr>
                          <p:cNvPr id="76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4225" y="1870003"/>
                            <a:ext cx="282575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0" name="Group 129"/>
            <p:cNvGrpSpPr/>
            <p:nvPr/>
          </p:nvGrpSpPr>
          <p:grpSpPr>
            <a:xfrm>
              <a:off x="5438701" y="3876777"/>
              <a:ext cx="409098" cy="364151"/>
              <a:chOff x="5438701" y="3813885"/>
              <a:chExt cx="409098" cy="36415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438701" y="3813885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80" name="Object 7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3711960"/>
                  </p:ext>
                </p:extLst>
              </p:nvPr>
            </p:nvGraphicFramePr>
            <p:xfrm>
              <a:off x="5488677" y="3854507"/>
              <a:ext cx="353671" cy="2675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3" name="Equation" r:id="rId20" imgW="190440" imgH="177480" progId="Equation.3">
                      <p:embed/>
                    </p:oleObj>
                  </mc:Choice>
                  <mc:Fallback>
                    <p:oleObj name="Equation" r:id="rId20" imgW="190440" imgH="177480" progId="Equation.3">
                      <p:embed/>
                      <p:pic>
                        <p:nvPicPr>
                          <p:cNvPr id="8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8677" y="3854507"/>
                            <a:ext cx="353671" cy="2675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1" name="Group 130"/>
            <p:cNvGrpSpPr/>
            <p:nvPr/>
          </p:nvGrpSpPr>
          <p:grpSpPr>
            <a:xfrm>
              <a:off x="5449262" y="4504045"/>
              <a:ext cx="409098" cy="364151"/>
              <a:chOff x="5449262" y="4534850"/>
              <a:chExt cx="409098" cy="36415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449262" y="4534850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85" name="Object 8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7272723"/>
                  </p:ext>
                </p:extLst>
              </p:nvPr>
            </p:nvGraphicFramePr>
            <p:xfrm>
              <a:off x="5534544" y="4609376"/>
              <a:ext cx="261937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4" name="Equation" r:id="rId22" imgW="177480" imgH="177480" progId="Equation.3">
                      <p:embed/>
                    </p:oleObj>
                  </mc:Choice>
                  <mc:Fallback>
                    <p:oleObj name="Equation" r:id="rId22" imgW="177480" imgH="177480" progId="Equation.3">
                      <p:embed/>
                      <p:pic>
                        <p:nvPicPr>
                          <p:cNvPr id="85" name="Object 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34544" y="4609376"/>
                            <a:ext cx="261937" cy="2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" name="Group 133"/>
            <p:cNvGrpSpPr/>
            <p:nvPr/>
          </p:nvGrpSpPr>
          <p:grpSpPr>
            <a:xfrm>
              <a:off x="5449262" y="6385847"/>
              <a:ext cx="409098" cy="364151"/>
              <a:chOff x="5449262" y="6385847"/>
              <a:chExt cx="409098" cy="364151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449262" y="6385847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8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6172721"/>
                  </p:ext>
                </p:extLst>
              </p:nvPr>
            </p:nvGraphicFramePr>
            <p:xfrm>
              <a:off x="5505634" y="6445584"/>
              <a:ext cx="319756" cy="2664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5" name="Equation" r:id="rId24" imgW="203040" imgH="177480" progId="Equation.3">
                      <p:embed/>
                    </p:oleObj>
                  </mc:Choice>
                  <mc:Fallback>
                    <p:oleObj name="Equation" r:id="rId24" imgW="203040" imgH="177480" progId="Equation.3">
                      <p:embed/>
                      <p:pic>
                        <p:nvPicPr>
                          <p:cNvPr id="89" name="Object 8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05634" y="6445584"/>
                            <a:ext cx="319756" cy="2664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8" name="Group 127"/>
            <p:cNvGrpSpPr/>
            <p:nvPr/>
          </p:nvGrpSpPr>
          <p:grpSpPr>
            <a:xfrm>
              <a:off x="5438701" y="2622241"/>
              <a:ext cx="409098" cy="364151"/>
              <a:chOff x="5438701" y="2539500"/>
              <a:chExt cx="409098" cy="364151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438701" y="2539500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2" name="Object 9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6683860"/>
                  </p:ext>
                </p:extLst>
              </p:nvPr>
            </p:nvGraphicFramePr>
            <p:xfrm>
              <a:off x="5515761" y="2600181"/>
              <a:ext cx="299502" cy="2495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6" name="Equation" r:id="rId26" imgW="203040" imgH="177480" progId="Equation.3">
                      <p:embed/>
                    </p:oleObj>
                  </mc:Choice>
                  <mc:Fallback>
                    <p:oleObj name="Equation" r:id="rId26" imgW="203040" imgH="177480" progId="Equation.3">
                      <p:embed/>
                      <p:pic>
                        <p:nvPicPr>
                          <p:cNvPr id="92" name="Object 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15761" y="2600181"/>
                            <a:ext cx="299502" cy="2495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9" name="Group 128"/>
            <p:cNvGrpSpPr/>
            <p:nvPr/>
          </p:nvGrpSpPr>
          <p:grpSpPr>
            <a:xfrm>
              <a:off x="5438701" y="3249509"/>
              <a:ext cx="409098" cy="364151"/>
              <a:chOff x="5438701" y="3264370"/>
              <a:chExt cx="409098" cy="36415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5438701" y="3264370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3" name="Object 9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933396"/>
                  </p:ext>
                </p:extLst>
              </p:nvPr>
            </p:nvGraphicFramePr>
            <p:xfrm>
              <a:off x="5525019" y="3289430"/>
              <a:ext cx="280987" cy="249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7" name="Equation" r:id="rId28" imgW="190440" imgH="177480" progId="Equation.3">
                      <p:embed/>
                    </p:oleObj>
                  </mc:Choice>
                  <mc:Fallback>
                    <p:oleObj name="Equation" r:id="rId28" imgW="190440" imgH="177480" progId="Equation.3">
                      <p:embed/>
                      <p:pic>
                        <p:nvPicPr>
                          <p:cNvPr id="93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5019" y="3289430"/>
                            <a:ext cx="2809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2" name="Group 131"/>
            <p:cNvGrpSpPr/>
            <p:nvPr/>
          </p:nvGrpSpPr>
          <p:grpSpPr>
            <a:xfrm>
              <a:off x="5449262" y="5131313"/>
              <a:ext cx="409098" cy="364151"/>
              <a:chOff x="5449262" y="5120987"/>
              <a:chExt cx="409098" cy="364151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449262" y="5120987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4" name="Object 9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3326495"/>
                  </p:ext>
                </p:extLst>
              </p:nvPr>
            </p:nvGraphicFramePr>
            <p:xfrm>
              <a:off x="5505442" y="5217316"/>
              <a:ext cx="320141" cy="228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8" name="Equation" r:id="rId30" imgW="203040" imgH="177480" progId="Equation.3">
                      <p:embed/>
                    </p:oleObj>
                  </mc:Choice>
                  <mc:Fallback>
                    <p:oleObj name="Equation" r:id="rId30" imgW="203040" imgH="177480" progId="Equation.3">
                      <p:embed/>
                      <p:pic>
                        <p:nvPicPr>
                          <p:cNvPr id="94" name="Object 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05442" y="5217316"/>
                            <a:ext cx="320141" cy="228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" name="Group 132"/>
            <p:cNvGrpSpPr/>
            <p:nvPr/>
          </p:nvGrpSpPr>
          <p:grpSpPr>
            <a:xfrm>
              <a:off x="5449262" y="5758581"/>
              <a:ext cx="409098" cy="364151"/>
              <a:chOff x="5449262" y="5683932"/>
              <a:chExt cx="409098" cy="364151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5449262" y="5683932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5" name="Object 9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8196289"/>
                  </p:ext>
                </p:extLst>
              </p:nvPr>
            </p:nvGraphicFramePr>
            <p:xfrm>
              <a:off x="5525019" y="5723343"/>
              <a:ext cx="280987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9" name="Equation" r:id="rId32" imgW="190440" imgH="177480" progId="Equation.3">
                      <p:embed/>
                    </p:oleObj>
                  </mc:Choice>
                  <mc:Fallback>
                    <p:oleObj name="Equation" r:id="rId32" imgW="190440" imgH="177480" progId="Equation.3">
                      <p:embed/>
                      <p:pic>
                        <p:nvPicPr>
                          <p:cNvPr id="95" name="Object 9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5019" y="5723343"/>
                            <a:ext cx="280987" cy="2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6" name="Object 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5558504"/>
                </p:ext>
              </p:extLst>
            </p:nvPr>
          </p:nvGraphicFramePr>
          <p:xfrm>
            <a:off x="5030949" y="4039536"/>
            <a:ext cx="264626" cy="355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0" name="Equation" r:id="rId34" imgW="126720" imgH="177480" progId="Equation.3">
                    <p:embed/>
                  </p:oleObj>
                </mc:Choice>
                <mc:Fallback>
                  <p:oleObj name="Equation" r:id="rId34" imgW="126720" imgH="177480" progId="Equation.3">
                    <p:embed/>
                    <p:pic>
                      <p:nvPicPr>
                        <p:cNvPr id="96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0949" y="4039536"/>
                          <a:ext cx="264626" cy="3557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Oval 96"/>
            <p:cNvSpPr/>
            <p:nvPr/>
          </p:nvSpPr>
          <p:spPr>
            <a:xfrm>
              <a:off x="7091239" y="3803156"/>
              <a:ext cx="671636" cy="6320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8" name="Straight Arrow Connector 97"/>
            <p:cNvCxnSpPr>
              <a:stCxn id="73" idx="6"/>
              <a:endCxn id="97" idx="2"/>
            </p:cNvCxnSpPr>
            <p:nvPr/>
          </p:nvCxnSpPr>
          <p:spPr>
            <a:xfrm>
              <a:off x="5847799" y="1549781"/>
              <a:ext cx="1243440" cy="2569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75" idx="6"/>
              <a:endCxn id="97" idx="2"/>
            </p:cNvCxnSpPr>
            <p:nvPr/>
          </p:nvCxnSpPr>
          <p:spPr>
            <a:xfrm>
              <a:off x="5847799" y="2177049"/>
              <a:ext cx="1243440" cy="19421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81" idx="6"/>
              <a:endCxn id="97" idx="2"/>
            </p:cNvCxnSpPr>
            <p:nvPr/>
          </p:nvCxnSpPr>
          <p:spPr>
            <a:xfrm>
              <a:off x="5847799" y="2804317"/>
              <a:ext cx="1243440" cy="1314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77" idx="6"/>
              <a:endCxn id="97" idx="2"/>
            </p:cNvCxnSpPr>
            <p:nvPr/>
          </p:nvCxnSpPr>
          <p:spPr>
            <a:xfrm>
              <a:off x="5847799" y="3431585"/>
              <a:ext cx="1243440" cy="6875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80" idx="3"/>
              <a:endCxn id="97" idx="2"/>
            </p:cNvCxnSpPr>
            <p:nvPr/>
          </p:nvCxnSpPr>
          <p:spPr>
            <a:xfrm>
              <a:off x="5842348" y="4051188"/>
              <a:ext cx="1248891" cy="679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84" idx="6"/>
              <a:endCxn id="97" idx="2"/>
            </p:cNvCxnSpPr>
            <p:nvPr/>
          </p:nvCxnSpPr>
          <p:spPr>
            <a:xfrm flipV="1">
              <a:off x="5858360" y="4119184"/>
              <a:ext cx="1232879" cy="566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90" idx="6"/>
              <a:endCxn id="97" idx="2"/>
            </p:cNvCxnSpPr>
            <p:nvPr/>
          </p:nvCxnSpPr>
          <p:spPr>
            <a:xfrm flipV="1">
              <a:off x="5858360" y="4119184"/>
              <a:ext cx="1232879" cy="1194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6" idx="6"/>
              <a:endCxn id="97" idx="2"/>
            </p:cNvCxnSpPr>
            <p:nvPr/>
          </p:nvCxnSpPr>
          <p:spPr>
            <a:xfrm flipV="1">
              <a:off x="5858360" y="4119184"/>
              <a:ext cx="1232879" cy="182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88" idx="6"/>
              <a:endCxn id="97" idx="2"/>
            </p:cNvCxnSpPr>
            <p:nvPr/>
          </p:nvCxnSpPr>
          <p:spPr>
            <a:xfrm flipV="1">
              <a:off x="5858360" y="4119184"/>
              <a:ext cx="1232879" cy="24487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125" name="Object 1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1559841"/>
                </p:ext>
              </p:extLst>
            </p:nvPr>
          </p:nvGraphicFramePr>
          <p:xfrm>
            <a:off x="7107238" y="3908425"/>
            <a:ext cx="633412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1" name="Equation" r:id="rId36" imgW="304560" imgH="203040" progId="Equation.3">
                    <p:embed/>
                  </p:oleObj>
                </mc:Choice>
                <mc:Fallback>
                  <p:oleObj name="Equation" r:id="rId36" imgW="304560" imgH="203040" progId="Equation.3">
                    <p:embed/>
                    <p:pic>
                      <p:nvPicPr>
                        <p:cNvPr id="125" name="Object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07238" y="3908425"/>
                          <a:ext cx="633412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" name="Object 1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266944"/>
                </p:ext>
              </p:extLst>
            </p:nvPr>
          </p:nvGraphicFramePr>
          <p:xfrm>
            <a:off x="6088063" y="1847850"/>
            <a:ext cx="446087" cy="207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2" name="Equation" r:id="rId38" imgW="469800" imgH="228600" progId="Equation.3">
                    <p:embed/>
                  </p:oleObj>
                </mc:Choice>
                <mc:Fallback>
                  <p:oleObj name="Equation" r:id="rId38" imgW="469800" imgH="228600" progId="Equation.3">
                    <p:embed/>
                    <p:pic>
                      <p:nvPicPr>
                        <p:cNvPr id="135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8063" y="1847850"/>
                          <a:ext cx="446087" cy="207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1381333"/>
                </p:ext>
              </p:extLst>
            </p:nvPr>
          </p:nvGraphicFramePr>
          <p:xfrm>
            <a:off x="5978525" y="2203450"/>
            <a:ext cx="508000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3" name="Equation" r:id="rId40" imgW="533160" imgH="215640" progId="Equation.3">
                    <p:embed/>
                  </p:oleObj>
                </mc:Choice>
                <mc:Fallback>
                  <p:oleObj name="Equation" r:id="rId40" imgW="533160" imgH="215640" progId="Equation.3">
                    <p:embed/>
                    <p:pic>
                      <p:nvPicPr>
                        <p:cNvPr id="68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78525" y="2203450"/>
                          <a:ext cx="508000" cy="196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9642617"/>
                </p:ext>
              </p:extLst>
            </p:nvPr>
          </p:nvGraphicFramePr>
          <p:xfrm>
            <a:off x="5935663" y="2754313"/>
            <a:ext cx="446087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4" name="Equation" r:id="rId42" imgW="469800" imgH="215640" progId="Equation.3">
                    <p:embed/>
                  </p:oleObj>
                </mc:Choice>
                <mc:Fallback>
                  <p:oleObj name="Equation" r:id="rId42" imgW="469800" imgH="215640" progId="Equation.3">
                    <p:embed/>
                    <p:pic>
                      <p:nvPicPr>
                        <p:cNvPr id="69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5663" y="2754313"/>
                          <a:ext cx="446087" cy="196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7434405"/>
                </p:ext>
              </p:extLst>
            </p:nvPr>
          </p:nvGraphicFramePr>
          <p:xfrm>
            <a:off x="5890192" y="3269816"/>
            <a:ext cx="520700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5" name="Equation" r:id="rId44" imgW="545760" imgH="228600" progId="Equation.3">
                    <p:embed/>
                  </p:oleObj>
                </mc:Choice>
                <mc:Fallback>
                  <p:oleObj name="Equation" r:id="rId44" imgW="545760" imgH="228600" progId="Equation.3">
                    <p:embed/>
                    <p:pic>
                      <p:nvPicPr>
                        <p:cNvPr id="71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0192" y="3269816"/>
                          <a:ext cx="520700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5726439"/>
                </p:ext>
              </p:extLst>
            </p:nvPr>
          </p:nvGraphicFramePr>
          <p:xfrm>
            <a:off x="5895975" y="3830638"/>
            <a:ext cx="446088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6" name="Equation" r:id="rId46" imgW="469800" imgH="215640" progId="Equation.3">
                    <p:embed/>
                  </p:oleObj>
                </mc:Choice>
                <mc:Fallback>
                  <p:oleObj name="Equation" r:id="rId46" imgW="469800" imgH="215640" progId="Equation.3">
                    <p:embed/>
                    <p:pic>
                      <p:nvPicPr>
                        <p:cNvPr id="78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5975" y="3830638"/>
                          <a:ext cx="446088" cy="196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8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459787"/>
                </p:ext>
              </p:extLst>
            </p:nvPr>
          </p:nvGraphicFramePr>
          <p:xfrm>
            <a:off x="5884863" y="4270375"/>
            <a:ext cx="531812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7" name="Equation" r:id="rId48" imgW="558720" imgH="228600" progId="Equation.3">
                    <p:embed/>
                  </p:oleObj>
                </mc:Choice>
                <mc:Fallback>
                  <p:oleObj name="Equation" r:id="rId48" imgW="558720" imgH="228600" progId="Equation.3">
                    <p:embed/>
                    <p:pic>
                      <p:nvPicPr>
                        <p:cNvPr id="82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4863" y="4270375"/>
                          <a:ext cx="531812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314613"/>
                </p:ext>
              </p:extLst>
            </p:nvPr>
          </p:nvGraphicFramePr>
          <p:xfrm>
            <a:off x="5929313" y="4751388"/>
            <a:ext cx="434975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8" name="Equation" r:id="rId50" imgW="457200" imgH="228600" progId="Equation.3">
                    <p:embed/>
                  </p:oleObj>
                </mc:Choice>
                <mc:Fallback>
                  <p:oleObj name="Equation" r:id="rId50" imgW="457200" imgH="228600" progId="Equation.3">
                    <p:embed/>
                    <p:pic>
                      <p:nvPicPr>
                        <p:cNvPr id="83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9313" y="4751388"/>
                          <a:ext cx="434975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487566"/>
                </p:ext>
              </p:extLst>
            </p:nvPr>
          </p:nvGraphicFramePr>
          <p:xfrm>
            <a:off x="5989638" y="5283200"/>
            <a:ext cx="447675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9" name="Equation" r:id="rId52" imgW="469800" imgH="228600" progId="Equation.3">
                    <p:embed/>
                  </p:oleObj>
                </mc:Choice>
                <mc:Fallback>
                  <p:oleObj name="Equation" r:id="rId52" imgW="469800" imgH="228600" progId="Equation.3">
                    <p:embed/>
                    <p:pic>
                      <p:nvPicPr>
                        <p:cNvPr id="87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9638" y="5283200"/>
                          <a:ext cx="447675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9071288"/>
                </p:ext>
              </p:extLst>
            </p:nvPr>
          </p:nvGraphicFramePr>
          <p:xfrm>
            <a:off x="6161088" y="6045200"/>
            <a:ext cx="484187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30" name="Equation" r:id="rId54" imgW="507960" imgH="228600" progId="Equation.3">
                    <p:embed/>
                  </p:oleObj>
                </mc:Choice>
                <mc:Fallback>
                  <p:oleObj name="Equation" r:id="rId54" imgW="507960" imgH="228600" progId="Equation.3">
                    <p:embed/>
                    <p:pic>
                      <p:nvPicPr>
                        <p:cNvPr id="91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1088" y="6045200"/>
                          <a:ext cx="484187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695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900" y="444500"/>
            <a:ext cx="840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Même chose pour une </a:t>
            </a:r>
            <a:r>
              <a:rPr lang="fr-CA" b="1">
                <a:solidFill>
                  <a:srgbClr val="FF0000"/>
                </a:solidFill>
              </a:rPr>
              <a:t>convolution 2D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99" name="Cube 98"/>
          <p:cNvSpPr/>
          <p:nvPr/>
        </p:nvSpPr>
        <p:spPr>
          <a:xfrm>
            <a:off x="962715" y="259823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TextBox 99"/>
          <p:cNvSpPr txBox="1"/>
          <p:nvPr/>
        </p:nvSpPr>
        <p:spPr>
          <a:xfrm>
            <a:off x="1560308" y="27373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02" name="TextBox 101"/>
          <p:cNvSpPr txBox="1"/>
          <p:nvPr/>
        </p:nvSpPr>
        <p:spPr>
          <a:xfrm rot="18738449">
            <a:off x="1406079" y="326610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03" name="TextBox 102"/>
          <p:cNvSpPr txBox="1"/>
          <p:nvPr/>
        </p:nvSpPr>
        <p:spPr>
          <a:xfrm>
            <a:off x="794625" y="34685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105" name="Rectangle 104"/>
          <p:cNvSpPr/>
          <p:nvPr/>
        </p:nvSpPr>
        <p:spPr>
          <a:xfrm>
            <a:off x="2223934" y="1440763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395156" y="3077575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2242984" y="14788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/>
          <p:cNvSpPr/>
          <p:nvPr/>
        </p:nvSpPr>
        <p:spPr>
          <a:xfrm>
            <a:off x="2242984" y="166142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/>
          <p:cNvSpPr/>
          <p:nvPr/>
        </p:nvSpPr>
        <p:spPr>
          <a:xfrm>
            <a:off x="2242984" y="186357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2242984" y="2049560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/>
          <p:cNvSpPr/>
          <p:nvPr/>
        </p:nvSpPr>
        <p:spPr>
          <a:xfrm>
            <a:off x="2242984" y="223212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/>
          <p:cNvSpPr/>
          <p:nvPr/>
        </p:nvSpPr>
        <p:spPr>
          <a:xfrm>
            <a:off x="2242984" y="243427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/>
          <p:cNvSpPr/>
          <p:nvPr/>
        </p:nvSpPr>
        <p:spPr>
          <a:xfrm>
            <a:off x="2246980" y="261356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/>
          <p:cNvSpPr/>
          <p:nvPr/>
        </p:nvSpPr>
        <p:spPr>
          <a:xfrm>
            <a:off x="2246980" y="279613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/>
          <p:cNvSpPr/>
          <p:nvPr/>
        </p:nvSpPr>
        <p:spPr>
          <a:xfrm>
            <a:off x="2246980" y="2998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/>
          <p:cNvSpPr/>
          <p:nvPr/>
        </p:nvSpPr>
        <p:spPr>
          <a:xfrm>
            <a:off x="2246980" y="319687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/>
          <p:cNvSpPr/>
          <p:nvPr/>
        </p:nvSpPr>
        <p:spPr>
          <a:xfrm>
            <a:off x="2246980" y="337944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/>
          <p:cNvSpPr/>
          <p:nvPr/>
        </p:nvSpPr>
        <p:spPr>
          <a:xfrm>
            <a:off x="2246980" y="358159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/>
          <p:cNvSpPr/>
          <p:nvPr/>
        </p:nvSpPr>
        <p:spPr>
          <a:xfrm>
            <a:off x="2244368" y="378939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/>
          <p:cNvSpPr/>
          <p:nvPr/>
        </p:nvSpPr>
        <p:spPr>
          <a:xfrm>
            <a:off x="2244368" y="397196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/>
          <p:cNvSpPr/>
          <p:nvPr/>
        </p:nvSpPr>
        <p:spPr>
          <a:xfrm>
            <a:off x="2244368" y="417411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/>
          <p:cNvSpPr/>
          <p:nvPr/>
        </p:nvSpPr>
        <p:spPr>
          <a:xfrm>
            <a:off x="2252872" y="434507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/>
          <p:cNvSpPr/>
          <p:nvPr/>
        </p:nvSpPr>
        <p:spPr>
          <a:xfrm>
            <a:off x="2252872" y="45149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TextBox 140"/>
          <p:cNvSpPr txBox="1"/>
          <p:nvPr/>
        </p:nvSpPr>
        <p:spPr>
          <a:xfrm>
            <a:off x="1789529" y="2293519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  <p:sp>
        <p:nvSpPr>
          <p:cNvPr id="142" name="TextBox 141"/>
          <p:cNvSpPr txBox="1"/>
          <p:nvPr/>
        </p:nvSpPr>
        <p:spPr>
          <a:xfrm>
            <a:off x="2175406" y="465526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sp>
        <p:nvSpPr>
          <p:cNvPr id="145" name="Oval 144"/>
          <p:cNvSpPr/>
          <p:nvPr/>
        </p:nvSpPr>
        <p:spPr>
          <a:xfrm>
            <a:off x="3060637" y="291702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1" name="Straight Arrow Connector 150"/>
          <p:cNvCxnSpPr>
            <a:stCxn id="108" idx="6"/>
            <a:endCxn id="145" idx="2"/>
          </p:cNvCxnSpPr>
          <p:nvPr/>
        </p:nvCxnSpPr>
        <p:spPr>
          <a:xfrm>
            <a:off x="2375311" y="1538806"/>
            <a:ext cx="685326" cy="154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9" idx="6"/>
            <a:endCxn id="145" idx="2"/>
          </p:cNvCxnSpPr>
          <p:nvPr/>
        </p:nvCxnSpPr>
        <p:spPr>
          <a:xfrm>
            <a:off x="2375311" y="1721372"/>
            <a:ext cx="685326" cy="136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11" idx="6"/>
            <a:endCxn id="145" idx="2"/>
          </p:cNvCxnSpPr>
          <p:nvPr/>
        </p:nvCxnSpPr>
        <p:spPr>
          <a:xfrm>
            <a:off x="2375311" y="1923518"/>
            <a:ext cx="685326" cy="116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12" idx="6"/>
            <a:endCxn id="145" idx="2"/>
          </p:cNvCxnSpPr>
          <p:nvPr/>
        </p:nvCxnSpPr>
        <p:spPr>
          <a:xfrm>
            <a:off x="2375311" y="2109503"/>
            <a:ext cx="685326" cy="97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38" idx="6"/>
            <a:endCxn id="145" idx="2"/>
          </p:cNvCxnSpPr>
          <p:nvPr/>
        </p:nvCxnSpPr>
        <p:spPr>
          <a:xfrm flipV="1">
            <a:off x="2376695" y="3085042"/>
            <a:ext cx="683942" cy="114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37" idx="6"/>
            <a:endCxn id="145" idx="2"/>
          </p:cNvCxnSpPr>
          <p:nvPr/>
        </p:nvCxnSpPr>
        <p:spPr>
          <a:xfrm flipV="1">
            <a:off x="2376695" y="3085042"/>
            <a:ext cx="683942" cy="94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40" idx="6"/>
            <a:endCxn id="145" idx="2"/>
          </p:cNvCxnSpPr>
          <p:nvPr/>
        </p:nvCxnSpPr>
        <p:spPr>
          <a:xfrm flipV="1">
            <a:off x="2385199" y="3085042"/>
            <a:ext cx="675438" cy="148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39" idx="6"/>
            <a:endCxn id="145" idx="2"/>
          </p:cNvCxnSpPr>
          <p:nvPr/>
        </p:nvCxnSpPr>
        <p:spPr>
          <a:xfrm flipV="1">
            <a:off x="2385199" y="3085042"/>
            <a:ext cx="675438" cy="1319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 rot="16200000">
            <a:off x="2231815" y="287822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184" name="Cube 183"/>
          <p:cNvSpPr/>
          <p:nvPr/>
        </p:nvSpPr>
        <p:spPr>
          <a:xfrm>
            <a:off x="6183505" y="262469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TextBox 184"/>
          <p:cNvSpPr txBox="1"/>
          <p:nvPr/>
        </p:nvSpPr>
        <p:spPr>
          <a:xfrm>
            <a:off x="6781098" y="27638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86" name="TextBox 185"/>
          <p:cNvSpPr txBox="1"/>
          <p:nvPr/>
        </p:nvSpPr>
        <p:spPr>
          <a:xfrm rot="18738449">
            <a:off x="6626869" y="329256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87" name="TextBox 186"/>
          <p:cNvSpPr txBox="1"/>
          <p:nvPr/>
        </p:nvSpPr>
        <p:spPr>
          <a:xfrm>
            <a:off x="6015415" y="34949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207" name="TextBox 206"/>
          <p:cNvSpPr txBox="1"/>
          <p:nvPr/>
        </p:nvSpPr>
        <p:spPr>
          <a:xfrm>
            <a:off x="5783620" y="4222123"/>
            <a:ext cx="1988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/>
              <a:t>1 filtre </a:t>
            </a:r>
            <a:r>
              <a:rPr lang="fr-CA" sz="2000" err="1"/>
              <a:t>convolutif</a:t>
            </a:r>
            <a:endParaRPr lang="fr-CA" sz="2000"/>
          </a:p>
          <a:p>
            <a:r>
              <a:rPr lang="fr-CA" sz="2000"/>
              <a:t>de taille </a:t>
            </a:r>
            <a:r>
              <a:rPr lang="fr-CA" sz="2000" b="1">
                <a:solidFill>
                  <a:srgbClr val="FF0000"/>
                </a:solidFill>
              </a:rPr>
              <a:t>8x8x4</a:t>
            </a:r>
            <a:endParaRPr lang="en-CA" sz="2000" b="1">
              <a:solidFill>
                <a:srgbClr val="FF0000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7549891" y="2948516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6631577" y="3096487"/>
            <a:ext cx="918756" cy="20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1194368" y="4341738"/>
            <a:ext cx="95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err="1"/>
              <a:t>Linéa</a:t>
            </a:r>
            <a:r>
              <a:rPr lang="fr-CA" sz="2000"/>
              <a:t>-</a:t>
            </a:r>
          </a:p>
          <a:p>
            <a:pPr algn="ctr"/>
            <a:r>
              <a:rPr lang="fr-CA" sz="2000" err="1"/>
              <a:t>risation</a:t>
            </a:r>
            <a:endParaRPr lang="fr-CA" sz="2000"/>
          </a:p>
        </p:txBody>
      </p:sp>
      <p:sp>
        <p:nvSpPr>
          <p:cNvPr id="223" name="TextBox 222"/>
          <p:cNvSpPr txBox="1"/>
          <p:nvPr/>
        </p:nvSpPr>
        <p:spPr>
          <a:xfrm>
            <a:off x="2347049" y="4840530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/>
              <a:t>Couche</a:t>
            </a:r>
          </a:p>
          <a:p>
            <a:pPr algn="ctr"/>
            <a:r>
              <a:rPr lang="fr-CA" sz="2000"/>
              <a:t>pleinement</a:t>
            </a:r>
          </a:p>
          <a:p>
            <a:pPr algn="ctr"/>
            <a:r>
              <a:rPr lang="fr-CA" sz="2000"/>
              <a:t>connectée</a:t>
            </a:r>
          </a:p>
        </p:txBody>
      </p:sp>
      <p:sp>
        <p:nvSpPr>
          <p:cNvPr id="10" name="Equal 9"/>
          <p:cNvSpPr/>
          <p:nvPr/>
        </p:nvSpPr>
        <p:spPr>
          <a:xfrm>
            <a:off x="3636635" y="2189332"/>
            <a:ext cx="1747116" cy="2041700"/>
          </a:xfrm>
          <a:prstGeom prst="mathEqual">
            <a:avLst>
              <a:gd name="adj1" fmla="val 12430"/>
              <a:gd name="adj2" fmla="val 834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0198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06788" y="2203177"/>
            <a:ext cx="448072" cy="181278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42900" y="444500"/>
            <a:ext cx="840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Même chose pour une </a:t>
            </a:r>
            <a:r>
              <a:rPr lang="fr-CA" b="1">
                <a:solidFill>
                  <a:srgbClr val="FF0000"/>
                </a:solidFill>
              </a:rPr>
              <a:t>convolution 2D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84" name="Cube 183"/>
          <p:cNvSpPr/>
          <p:nvPr/>
        </p:nvSpPr>
        <p:spPr>
          <a:xfrm>
            <a:off x="6183505" y="262469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TextBox 184"/>
          <p:cNvSpPr txBox="1"/>
          <p:nvPr/>
        </p:nvSpPr>
        <p:spPr>
          <a:xfrm>
            <a:off x="6781098" y="27638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86" name="TextBox 185"/>
          <p:cNvSpPr txBox="1"/>
          <p:nvPr/>
        </p:nvSpPr>
        <p:spPr>
          <a:xfrm rot="18738449">
            <a:off x="6626869" y="329256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87" name="TextBox 186"/>
          <p:cNvSpPr txBox="1"/>
          <p:nvPr/>
        </p:nvSpPr>
        <p:spPr>
          <a:xfrm>
            <a:off x="6015415" y="34949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207" name="TextBox 206"/>
          <p:cNvSpPr txBox="1"/>
          <p:nvPr/>
        </p:nvSpPr>
        <p:spPr>
          <a:xfrm>
            <a:off x="5783620" y="4222123"/>
            <a:ext cx="22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4 filtres </a:t>
            </a:r>
            <a:r>
              <a:rPr lang="fr-CA" sz="2000" b="1" err="1">
                <a:solidFill>
                  <a:srgbClr val="FF0000"/>
                </a:solidFill>
              </a:rPr>
              <a:t>convolutifs</a:t>
            </a:r>
            <a:endParaRPr lang="fr-CA" sz="2000"/>
          </a:p>
          <a:p>
            <a:r>
              <a:rPr lang="fr-CA" sz="2000"/>
              <a:t>de taille </a:t>
            </a:r>
            <a:r>
              <a:rPr lang="fr-CA" sz="2000" b="1">
                <a:solidFill>
                  <a:srgbClr val="FF0000"/>
                </a:solidFill>
              </a:rPr>
              <a:t>8x8x4</a:t>
            </a:r>
            <a:endParaRPr lang="en-CA" sz="2000" b="1">
              <a:solidFill>
                <a:srgbClr val="FF0000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7549891" y="2748217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6631577" y="3096487"/>
            <a:ext cx="918756" cy="20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1194368" y="4341738"/>
            <a:ext cx="95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err="1"/>
              <a:t>Linéa</a:t>
            </a:r>
            <a:r>
              <a:rPr lang="fr-CA" sz="2000"/>
              <a:t>-</a:t>
            </a:r>
          </a:p>
          <a:p>
            <a:pPr algn="ctr"/>
            <a:r>
              <a:rPr lang="fr-CA" sz="2000" err="1"/>
              <a:t>risation</a:t>
            </a:r>
            <a:endParaRPr lang="fr-CA" sz="2000"/>
          </a:p>
        </p:txBody>
      </p:sp>
      <p:sp>
        <p:nvSpPr>
          <p:cNvPr id="223" name="TextBox 222"/>
          <p:cNvSpPr txBox="1"/>
          <p:nvPr/>
        </p:nvSpPr>
        <p:spPr>
          <a:xfrm>
            <a:off x="2347049" y="4840530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/>
              <a:t>Couche</a:t>
            </a:r>
          </a:p>
          <a:p>
            <a:pPr algn="ctr"/>
            <a:r>
              <a:rPr lang="fr-CA" sz="2000"/>
              <a:t>pleinement</a:t>
            </a:r>
          </a:p>
          <a:p>
            <a:pPr algn="ctr"/>
            <a:r>
              <a:rPr lang="fr-CA" sz="2000"/>
              <a:t>connectée</a:t>
            </a:r>
          </a:p>
        </p:txBody>
      </p:sp>
      <p:sp>
        <p:nvSpPr>
          <p:cNvPr id="10" name="Equal 9"/>
          <p:cNvSpPr/>
          <p:nvPr/>
        </p:nvSpPr>
        <p:spPr>
          <a:xfrm>
            <a:off x="3861628" y="2017805"/>
            <a:ext cx="1747116" cy="2041700"/>
          </a:xfrm>
          <a:prstGeom prst="mathEqual">
            <a:avLst>
              <a:gd name="adj1" fmla="val 12430"/>
              <a:gd name="adj2" fmla="val 834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Cube 118"/>
          <p:cNvSpPr/>
          <p:nvPr/>
        </p:nvSpPr>
        <p:spPr>
          <a:xfrm>
            <a:off x="996968" y="255931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/>
          <p:cNvSpPr txBox="1"/>
          <p:nvPr/>
        </p:nvSpPr>
        <p:spPr>
          <a:xfrm>
            <a:off x="1594561" y="26984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25" name="TextBox 124"/>
          <p:cNvSpPr txBox="1"/>
          <p:nvPr/>
        </p:nvSpPr>
        <p:spPr>
          <a:xfrm rot="18738449">
            <a:off x="1440332" y="32271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26" name="TextBox 125"/>
          <p:cNvSpPr txBox="1"/>
          <p:nvPr/>
        </p:nvSpPr>
        <p:spPr>
          <a:xfrm>
            <a:off x="828878" y="34296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127" name="Rectangle 126"/>
          <p:cNvSpPr/>
          <p:nvPr/>
        </p:nvSpPr>
        <p:spPr>
          <a:xfrm>
            <a:off x="2258187" y="1401843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429409" y="3038655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2277237" y="14399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/>
          <p:cNvSpPr/>
          <p:nvPr/>
        </p:nvSpPr>
        <p:spPr>
          <a:xfrm>
            <a:off x="2277237" y="162250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/>
          <p:cNvSpPr/>
          <p:nvPr/>
        </p:nvSpPr>
        <p:spPr>
          <a:xfrm>
            <a:off x="2277237" y="182465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/>
          <p:cNvSpPr/>
          <p:nvPr/>
        </p:nvSpPr>
        <p:spPr>
          <a:xfrm>
            <a:off x="2277237" y="2010640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/>
          <p:cNvSpPr/>
          <p:nvPr/>
        </p:nvSpPr>
        <p:spPr>
          <a:xfrm>
            <a:off x="2277237" y="219320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/>
          <p:cNvSpPr/>
          <p:nvPr/>
        </p:nvSpPr>
        <p:spPr>
          <a:xfrm>
            <a:off x="2277237" y="239535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/>
          <p:cNvSpPr/>
          <p:nvPr/>
        </p:nvSpPr>
        <p:spPr>
          <a:xfrm>
            <a:off x="2281233" y="257464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/>
          <p:cNvSpPr/>
          <p:nvPr/>
        </p:nvSpPr>
        <p:spPr>
          <a:xfrm>
            <a:off x="2281233" y="27572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281233" y="295936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/>
          <p:cNvSpPr/>
          <p:nvPr/>
        </p:nvSpPr>
        <p:spPr>
          <a:xfrm>
            <a:off x="2281233" y="315795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/>
          <p:cNvSpPr/>
          <p:nvPr/>
        </p:nvSpPr>
        <p:spPr>
          <a:xfrm>
            <a:off x="2281233" y="334052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/>
          <p:cNvSpPr/>
          <p:nvPr/>
        </p:nvSpPr>
        <p:spPr>
          <a:xfrm>
            <a:off x="2281233" y="354267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/>
          <p:cNvSpPr/>
          <p:nvPr/>
        </p:nvSpPr>
        <p:spPr>
          <a:xfrm>
            <a:off x="2278621" y="375047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/>
          <p:cNvSpPr/>
          <p:nvPr/>
        </p:nvSpPr>
        <p:spPr>
          <a:xfrm>
            <a:off x="2278621" y="393304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/>
          <p:cNvSpPr/>
          <p:nvPr/>
        </p:nvSpPr>
        <p:spPr>
          <a:xfrm>
            <a:off x="2278621" y="413519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/>
          <p:cNvSpPr/>
          <p:nvPr/>
        </p:nvSpPr>
        <p:spPr>
          <a:xfrm>
            <a:off x="2287125" y="430615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/>
          <p:cNvSpPr/>
          <p:nvPr/>
        </p:nvSpPr>
        <p:spPr>
          <a:xfrm>
            <a:off x="2287125" y="447599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TextBox 157"/>
          <p:cNvSpPr txBox="1"/>
          <p:nvPr/>
        </p:nvSpPr>
        <p:spPr>
          <a:xfrm>
            <a:off x="1712890" y="193403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  <p:sp>
        <p:nvSpPr>
          <p:cNvPr id="159" name="TextBox 158"/>
          <p:cNvSpPr txBox="1"/>
          <p:nvPr/>
        </p:nvSpPr>
        <p:spPr>
          <a:xfrm>
            <a:off x="2209659" y="461634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sp>
        <p:nvSpPr>
          <p:cNvPr id="160" name="Oval 159"/>
          <p:cNvSpPr/>
          <p:nvPr/>
        </p:nvSpPr>
        <p:spPr>
          <a:xfrm>
            <a:off x="3087218" y="2092437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1" name="Straight Arrow Connector 160"/>
          <p:cNvCxnSpPr>
            <a:stCxn id="129" idx="6"/>
            <a:endCxn id="160" idx="2"/>
          </p:cNvCxnSpPr>
          <p:nvPr/>
        </p:nvCxnSpPr>
        <p:spPr>
          <a:xfrm>
            <a:off x="2409564" y="1499886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3094890" y="26429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/>
          <p:cNvSpPr/>
          <p:nvPr/>
        </p:nvSpPr>
        <p:spPr>
          <a:xfrm>
            <a:off x="3108070" y="317629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/>
          <p:cNvSpPr/>
          <p:nvPr/>
        </p:nvSpPr>
        <p:spPr>
          <a:xfrm>
            <a:off x="3122783" y="3716886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5" name="Straight Arrow Connector 164"/>
          <p:cNvCxnSpPr>
            <a:stCxn id="130" idx="6"/>
            <a:endCxn id="160" idx="2"/>
          </p:cNvCxnSpPr>
          <p:nvPr/>
        </p:nvCxnSpPr>
        <p:spPr>
          <a:xfrm>
            <a:off x="2409564" y="1682452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31" idx="6"/>
            <a:endCxn id="160" idx="2"/>
          </p:cNvCxnSpPr>
          <p:nvPr/>
        </p:nvCxnSpPr>
        <p:spPr>
          <a:xfrm>
            <a:off x="2409564" y="1884598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32" idx="6"/>
            <a:endCxn id="160" idx="2"/>
          </p:cNvCxnSpPr>
          <p:nvPr/>
        </p:nvCxnSpPr>
        <p:spPr>
          <a:xfrm>
            <a:off x="2409564" y="2070583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29" idx="6"/>
            <a:endCxn id="162" idx="2"/>
          </p:cNvCxnSpPr>
          <p:nvPr/>
        </p:nvCxnSpPr>
        <p:spPr>
          <a:xfrm>
            <a:off x="2409564" y="1499886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30" idx="6"/>
            <a:endCxn id="162" idx="2"/>
          </p:cNvCxnSpPr>
          <p:nvPr/>
        </p:nvCxnSpPr>
        <p:spPr>
          <a:xfrm>
            <a:off x="2409564" y="1682452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31" idx="6"/>
            <a:endCxn id="162" idx="2"/>
          </p:cNvCxnSpPr>
          <p:nvPr/>
        </p:nvCxnSpPr>
        <p:spPr>
          <a:xfrm>
            <a:off x="2409564" y="1884598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32" idx="6"/>
            <a:endCxn id="162" idx="2"/>
          </p:cNvCxnSpPr>
          <p:nvPr/>
        </p:nvCxnSpPr>
        <p:spPr>
          <a:xfrm>
            <a:off x="2409564" y="2070583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30" idx="6"/>
          </p:cNvCxnSpPr>
          <p:nvPr/>
        </p:nvCxnSpPr>
        <p:spPr>
          <a:xfrm>
            <a:off x="2409564" y="1682452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29" idx="6"/>
          </p:cNvCxnSpPr>
          <p:nvPr/>
        </p:nvCxnSpPr>
        <p:spPr>
          <a:xfrm>
            <a:off x="2409564" y="1499886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32" idx="6"/>
          </p:cNvCxnSpPr>
          <p:nvPr/>
        </p:nvCxnSpPr>
        <p:spPr>
          <a:xfrm>
            <a:off x="2409564" y="2070583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31" idx="6"/>
          </p:cNvCxnSpPr>
          <p:nvPr/>
        </p:nvCxnSpPr>
        <p:spPr>
          <a:xfrm>
            <a:off x="2409564" y="1884598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164" idx="2"/>
          </p:cNvCxnSpPr>
          <p:nvPr/>
        </p:nvCxnSpPr>
        <p:spPr>
          <a:xfrm>
            <a:off x="2426277" y="1533073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31" idx="6"/>
            <a:endCxn id="164" idx="2"/>
          </p:cNvCxnSpPr>
          <p:nvPr/>
        </p:nvCxnSpPr>
        <p:spPr>
          <a:xfrm>
            <a:off x="2409564" y="1884598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2" idx="6"/>
            <a:endCxn id="164" idx="2"/>
          </p:cNvCxnSpPr>
          <p:nvPr/>
        </p:nvCxnSpPr>
        <p:spPr>
          <a:xfrm>
            <a:off x="2409564" y="2070583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30" idx="6"/>
            <a:endCxn id="164" idx="2"/>
          </p:cNvCxnSpPr>
          <p:nvPr/>
        </p:nvCxnSpPr>
        <p:spPr>
          <a:xfrm>
            <a:off x="2409564" y="1682452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64" idx="2"/>
          </p:cNvCxnSpPr>
          <p:nvPr/>
        </p:nvCxnSpPr>
        <p:spPr>
          <a:xfrm flipV="1">
            <a:off x="2402627" y="3884908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endCxn id="164" idx="2"/>
          </p:cNvCxnSpPr>
          <p:nvPr/>
        </p:nvCxnSpPr>
        <p:spPr>
          <a:xfrm flipV="1">
            <a:off x="2402627" y="3884908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64" idx="2"/>
          </p:cNvCxnSpPr>
          <p:nvPr/>
        </p:nvCxnSpPr>
        <p:spPr>
          <a:xfrm flipV="1">
            <a:off x="2402627" y="3884908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endCxn id="164" idx="2"/>
          </p:cNvCxnSpPr>
          <p:nvPr/>
        </p:nvCxnSpPr>
        <p:spPr>
          <a:xfrm flipV="1">
            <a:off x="2402627" y="3884908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63" idx="2"/>
          </p:cNvCxnSpPr>
          <p:nvPr/>
        </p:nvCxnSpPr>
        <p:spPr>
          <a:xfrm flipV="1">
            <a:off x="2402627" y="3344320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endCxn id="163" idx="2"/>
          </p:cNvCxnSpPr>
          <p:nvPr/>
        </p:nvCxnSpPr>
        <p:spPr>
          <a:xfrm flipV="1">
            <a:off x="2402627" y="3344320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63" idx="2"/>
          </p:cNvCxnSpPr>
          <p:nvPr/>
        </p:nvCxnSpPr>
        <p:spPr>
          <a:xfrm flipV="1">
            <a:off x="2402627" y="3344320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endCxn id="163" idx="2"/>
          </p:cNvCxnSpPr>
          <p:nvPr/>
        </p:nvCxnSpPr>
        <p:spPr>
          <a:xfrm flipV="1">
            <a:off x="2402627" y="3344320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62" idx="2"/>
          </p:cNvCxnSpPr>
          <p:nvPr/>
        </p:nvCxnSpPr>
        <p:spPr>
          <a:xfrm flipV="1">
            <a:off x="2402627" y="2810992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62" idx="2"/>
          </p:cNvCxnSpPr>
          <p:nvPr/>
        </p:nvCxnSpPr>
        <p:spPr>
          <a:xfrm flipV="1">
            <a:off x="2402627" y="2810992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62" idx="2"/>
          </p:cNvCxnSpPr>
          <p:nvPr/>
        </p:nvCxnSpPr>
        <p:spPr>
          <a:xfrm flipV="1">
            <a:off x="2402627" y="2810992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62" idx="2"/>
          </p:cNvCxnSpPr>
          <p:nvPr/>
        </p:nvCxnSpPr>
        <p:spPr>
          <a:xfrm flipV="1">
            <a:off x="2402627" y="2810992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60" idx="2"/>
          </p:cNvCxnSpPr>
          <p:nvPr/>
        </p:nvCxnSpPr>
        <p:spPr>
          <a:xfrm flipV="1">
            <a:off x="2419340" y="2260459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60" idx="2"/>
          </p:cNvCxnSpPr>
          <p:nvPr/>
        </p:nvCxnSpPr>
        <p:spPr>
          <a:xfrm flipV="1">
            <a:off x="2402627" y="2260459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60" idx="2"/>
          </p:cNvCxnSpPr>
          <p:nvPr/>
        </p:nvCxnSpPr>
        <p:spPr>
          <a:xfrm flipV="1">
            <a:off x="2402627" y="2260459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60" idx="2"/>
          </p:cNvCxnSpPr>
          <p:nvPr/>
        </p:nvCxnSpPr>
        <p:spPr>
          <a:xfrm flipV="1">
            <a:off x="2402627" y="2260459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rot="16200000">
            <a:off x="2266068" y="283930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206" name="Oval 205"/>
          <p:cNvSpPr/>
          <p:nvPr/>
        </p:nvSpPr>
        <p:spPr>
          <a:xfrm>
            <a:off x="7549891" y="232425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/>
          <p:cNvSpPr/>
          <p:nvPr/>
        </p:nvSpPr>
        <p:spPr>
          <a:xfrm>
            <a:off x="7549891" y="317260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/>
          <p:cNvSpPr/>
          <p:nvPr/>
        </p:nvSpPr>
        <p:spPr>
          <a:xfrm>
            <a:off x="7549891" y="358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1793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40859" y="172738"/>
            <a:ext cx="8633176" cy="3458736"/>
            <a:chOff x="84104" y="181447"/>
            <a:chExt cx="8879418" cy="3680263"/>
          </a:xfrm>
        </p:grpSpPr>
        <p:sp>
          <p:nvSpPr>
            <p:cNvPr id="4" name="Cube 3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8171" y="121577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6" name="TextBox 5"/>
            <p:cNvSpPr txBox="1"/>
            <p:nvPr/>
          </p:nvSpPr>
          <p:spPr>
            <a:xfrm rot="18738449">
              <a:off x="1159165" y="2816711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928" y="336366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sp>
          <p:nvSpPr>
            <p:cNvPr id="8" name="Cube 7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22743" y="135008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0" name="TextBox 9"/>
            <p:cNvSpPr txBox="1"/>
            <p:nvPr/>
          </p:nvSpPr>
          <p:spPr>
            <a:xfrm rot="18738449">
              <a:off x="2520533" y="24779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58716" y="292527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104" y="181447"/>
              <a:ext cx="15263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1600"/>
                <a:t>Image: </a:t>
              </a:r>
              <a:r>
                <a:rPr lang="fr-CA" sz="1600" b="1"/>
                <a:t>32x32x3</a:t>
              </a:r>
            </a:p>
            <a:p>
              <a:r>
                <a:rPr lang="fr-CA" sz="1600" err="1"/>
                <a:t>Stride</a:t>
              </a:r>
              <a:r>
                <a:rPr lang="fr-CA" sz="1600"/>
                <a:t> :</a:t>
              </a:r>
              <a:r>
                <a:rPr lang="fr-CA" sz="1600" b="1"/>
                <a:t> 1</a:t>
              </a:r>
              <a:endParaRPr lang="en-CA" sz="1600" b="1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Cube 13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95924" y="14002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6" name="TextBox 15"/>
            <p:cNvSpPr txBox="1"/>
            <p:nvPr/>
          </p:nvSpPr>
          <p:spPr>
            <a:xfrm rot="18738449">
              <a:off x="4105995" y="225496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59221" y="26624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5</a:t>
              </a:r>
              <a:endParaRPr lang="en-CA" sz="1600"/>
            </a:p>
          </p:txBody>
        </p:sp>
        <p:sp>
          <p:nvSpPr>
            <p:cNvPr id="18" name="Cube 17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70375" y="160528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0" name="TextBox 19"/>
            <p:cNvSpPr txBox="1"/>
            <p:nvPr/>
          </p:nvSpPr>
          <p:spPr>
            <a:xfrm rot="18738449">
              <a:off x="5416146" y="2133990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4692" y="233642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4</a:t>
              </a:r>
              <a:endParaRPr lang="en-CA" sz="160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66585" y="116140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256</a:t>
              </a:r>
              <a:endParaRPr lang="en-CA" sz="16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85473" y="352315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</a:t>
              </a:r>
              <a:endParaRPr lang="en-CA" sz="160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6" idx="6"/>
              <a:endCxn id="46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4" name="Straight Arrow Connector 53"/>
            <p:cNvCxnSpPr>
              <a:stCxn id="27" idx="6"/>
              <a:endCxn id="46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8" idx="6"/>
              <a:endCxn id="46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9" idx="6"/>
              <a:endCxn id="46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6" idx="6"/>
              <a:endCxn id="51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7" idx="6"/>
              <a:endCxn id="51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8" idx="6"/>
              <a:endCxn id="51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9" idx="6"/>
              <a:endCxn id="51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7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9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8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53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8" idx="6"/>
              <a:endCxn id="53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53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7" idx="6"/>
              <a:endCxn id="53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46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800">
                  <a:solidFill>
                    <a:schemeClr val="tx1"/>
                  </a:solidFill>
                </a:rPr>
                <a:t>SOFTMAX</a:t>
              </a:r>
              <a:endParaRPr lang="en-CA" sz="180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2467532"/>
                </p:ext>
              </p:extLst>
            </p:nvPr>
          </p:nvGraphicFramePr>
          <p:xfrm>
            <a:off x="8242563" y="1011524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73" name="Equation" r:id="rId3" imgW="495000" imgH="241200" progId="Equation.3">
                    <p:embed/>
                  </p:oleObj>
                </mc:Choice>
                <mc:Fallback>
                  <p:oleObj name="Equation" r:id="rId3" imgW="495000" imgH="241200" progId="Equation.3">
                    <p:embed/>
                    <p:pic>
                      <p:nvPicPr>
                        <p:cNvPr id="9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2563" y="1011524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4684287"/>
                </p:ext>
              </p:extLst>
            </p:nvPr>
          </p:nvGraphicFramePr>
          <p:xfrm>
            <a:off x="8284072" y="1532181"/>
            <a:ext cx="63341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74" name="Equation" r:id="rId5" imgW="469800" imgH="241200" progId="Equation.3">
                    <p:embed/>
                  </p:oleObj>
                </mc:Choice>
                <mc:Fallback>
                  <p:oleObj name="Equation" r:id="rId5" imgW="469800" imgH="241200" progId="Equation.3">
                    <p:embed/>
                    <p:pic>
                      <p:nvPicPr>
                        <p:cNvPr id="9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072" y="1532181"/>
                          <a:ext cx="633412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2636181"/>
                </p:ext>
              </p:extLst>
            </p:nvPr>
          </p:nvGraphicFramePr>
          <p:xfrm>
            <a:off x="8284569" y="2068917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75" name="Equation" r:id="rId7" imgW="495000" imgH="241200" progId="Equation.3">
                    <p:embed/>
                  </p:oleObj>
                </mc:Choice>
                <mc:Fallback>
                  <p:oleObj name="Equation" r:id="rId7" imgW="495000" imgH="241200" progId="Equation.3">
                    <p:embed/>
                    <p:pic>
                      <p:nvPicPr>
                        <p:cNvPr id="9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569" y="2068917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160534"/>
                </p:ext>
              </p:extLst>
            </p:nvPr>
          </p:nvGraphicFramePr>
          <p:xfrm>
            <a:off x="8312647" y="2616444"/>
            <a:ext cx="6508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76" name="Equation" r:id="rId9" imgW="482400" imgH="241200" progId="Equation.3">
                    <p:embed/>
                  </p:oleObj>
                </mc:Choice>
                <mc:Fallback>
                  <p:oleObj name="Equation" r:id="rId9" imgW="482400" imgH="241200" progId="Equation.3">
                    <p:embed/>
                    <p:pic>
                      <p:nvPicPr>
                        <p:cNvPr id="9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2647" y="2616444"/>
                          <a:ext cx="650875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7" name="Cube 96"/>
          <p:cNvSpPr/>
          <p:nvPr/>
        </p:nvSpPr>
        <p:spPr>
          <a:xfrm>
            <a:off x="743765" y="3767116"/>
            <a:ext cx="1063065" cy="2690673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/>
          <p:cNvSpPr txBox="1"/>
          <p:nvPr/>
        </p:nvSpPr>
        <p:spPr>
          <a:xfrm>
            <a:off x="1810165" y="4449312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99" name="TextBox 98"/>
          <p:cNvSpPr txBox="1"/>
          <p:nvPr/>
        </p:nvSpPr>
        <p:spPr>
          <a:xfrm rot="18738449">
            <a:off x="1292434" y="5948387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00" name="TextBox 99"/>
          <p:cNvSpPr txBox="1"/>
          <p:nvPr/>
        </p:nvSpPr>
        <p:spPr>
          <a:xfrm>
            <a:off x="615011" y="6467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01" name="Cube 100"/>
          <p:cNvSpPr/>
          <p:nvPr/>
        </p:nvSpPr>
        <p:spPr>
          <a:xfrm>
            <a:off x="2161831" y="4185183"/>
            <a:ext cx="776252" cy="1844478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903551" y="4575535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03" name="TextBox 102"/>
          <p:cNvSpPr txBox="1"/>
          <p:nvPr/>
        </p:nvSpPr>
        <p:spPr>
          <a:xfrm rot="18738449">
            <a:off x="2616049" y="5630019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04" name="TextBox 103"/>
          <p:cNvSpPr txBox="1"/>
          <p:nvPr/>
        </p:nvSpPr>
        <p:spPr>
          <a:xfrm>
            <a:off x="2063485" y="60559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375531" y="5110209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7" name="Cube 106"/>
          <p:cNvSpPr/>
          <p:nvPr/>
        </p:nvSpPr>
        <p:spPr>
          <a:xfrm>
            <a:off x="3539929" y="4449312"/>
            <a:ext cx="837706" cy="1276484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TextBox 107"/>
          <p:cNvSpPr txBox="1"/>
          <p:nvPr/>
        </p:nvSpPr>
        <p:spPr>
          <a:xfrm>
            <a:off x="4335878" y="46227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09" name="TextBox 108"/>
          <p:cNvSpPr txBox="1"/>
          <p:nvPr/>
        </p:nvSpPr>
        <p:spPr>
          <a:xfrm rot="18738449">
            <a:off x="4157543" y="5420453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10" name="TextBox 109"/>
          <p:cNvSpPr txBox="1"/>
          <p:nvPr/>
        </p:nvSpPr>
        <p:spPr>
          <a:xfrm>
            <a:off x="3522378" y="5808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111" name="Cube 110"/>
          <p:cNvSpPr/>
          <p:nvPr/>
        </p:nvSpPr>
        <p:spPr>
          <a:xfrm>
            <a:off x="4993965" y="4684593"/>
            <a:ext cx="622999" cy="85123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TextBox 111"/>
          <p:cNvSpPr txBox="1"/>
          <p:nvPr/>
        </p:nvSpPr>
        <p:spPr>
          <a:xfrm>
            <a:off x="5574986" y="4815376"/>
            <a:ext cx="279292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13" name="TextBox 112"/>
          <p:cNvSpPr txBox="1"/>
          <p:nvPr/>
        </p:nvSpPr>
        <p:spPr>
          <a:xfrm rot="18738449">
            <a:off x="5429696" y="5306761"/>
            <a:ext cx="269967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14" name="TextBox 113"/>
          <p:cNvSpPr txBox="1"/>
          <p:nvPr/>
        </p:nvSpPr>
        <p:spPr>
          <a:xfrm>
            <a:off x="4830537" y="5502507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2755817" y="511537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180297" y="511033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945469" y="4403722"/>
            <a:ext cx="220435" cy="4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7941706" y="4916570"/>
            <a:ext cx="223678" cy="13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7970828" y="5400319"/>
            <a:ext cx="220435" cy="5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82152" y="5938940"/>
            <a:ext cx="223678" cy="81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/>
        </p:nvSpPr>
        <p:spPr>
          <a:xfrm>
            <a:off x="7603684" y="4106819"/>
            <a:ext cx="340837" cy="20675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6782941" y="4519310"/>
            <a:ext cx="7773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799117" y="4940440"/>
            <a:ext cx="744981" cy="28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6793510" y="5364406"/>
            <a:ext cx="756195" cy="3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6787730" y="5768830"/>
            <a:ext cx="767755" cy="99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548404"/>
              </p:ext>
            </p:extLst>
          </p:nvPr>
        </p:nvGraphicFramePr>
        <p:xfrm>
          <a:off x="8173069" y="4257355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7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3069" y="4257355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131772"/>
              </p:ext>
            </p:extLst>
          </p:nvPr>
        </p:nvGraphicFramePr>
        <p:xfrm>
          <a:off x="8213427" y="4746672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8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8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427" y="4746672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952872"/>
              </p:ext>
            </p:extLst>
          </p:nvPr>
        </p:nvGraphicFramePr>
        <p:xfrm>
          <a:off x="8213911" y="5251100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9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911" y="5251100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13376"/>
              </p:ext>
            </p:extLst>
          </p:nvPr>
        </p:nvGraphicFramePr>
        <p:xfrm>
          <a:off x="8241210" y="5765670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0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210" y="5765670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Rectangle 187"/>
          <p:cNvSpPr/>
          <p:nvPr/>
        </p:nvSpPr>
        <p:spPr>
          <a:xfrm>
            <a:off x="6394341" y="4230215"/>
            <a:ext cx="448072" cy="181278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6446153" y="4775255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0" name="Straight Arrow Connector 189"/>
          <p:cNvCxnSpPr/>
          <p:nvPr/>
        </p:nvCxnSpPr>
        <p:spPr>
          <a:xfrm>
            <a:off x="5527839" y="5123525"/>
            <a:ext cx="791986" cy="10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6446153" y="435128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6446153" y="519964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6446153" y="561078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Explosion 1 3"/>
          <p:cNvSpPr/>
          <p:nvPr/>
        </p:nvSpPr>
        <p:spPr>
          <a:xfrm>
            <a:off x="3479580" y="2503566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b="1" i="1">
                <a:solidFill>
                  <a:srgbClr val="C00000"/>
                </a:solidFill>
              </a:rPr>
              <a:t>Mathématiquement</a:t>
            </a:r>
          </a:p>
          <a:p>
            <a:pPr algn="ctr"/>
            <a:r>
              <a:rPr lang="fr-CA" sz="1800" b="1" i="1">
                <a:solidFill>
                  <a:srgbClr val="C00000"/>
                </a:solidFill>
              </a:rPr>
              <a:t>équivalent</a:t>
            </a:r>
            <a:endParaRPr lang="en-US" sz="1800" b="1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993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40859" y="172738"/>
            <a:ext cx="8633176" cy="3458736"/>
            <a:chOff x="84104" y="181447"/>
            <a:chExt cx="8879418" cy="3680263"/>
          </a:xfrm>
        </p:grpSpPr>
        <p:sp>
          <p:nvSpPr>
            <p:cNvPr id="4" name="Cube 3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8171" y="121577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6" name="TextBox 5"/>
            <p:cNvSpPr txBox="1"/>
            <p:nvPr/>
          </p:nvSpPr>
          <p:spPr>
            <a:xfrm rot="18738449">
              <a:off x="1159165" y="2816711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928" y="336366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sp>
          <p:nvSpPr>
            <p:cNvPr id="8" name="Cube 7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22743" y="135008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0" name="TextBox 9"/>
            <p:cNvSpPr txBox="1"/>
            <p:nvPr/>
          </p:nvSpPr>
          <p:spPr>
            <a:xfrm rot="18738449">
              <a:off x="2520533" y="24779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58716" y="292527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104" y="181447"/>
              <a:ext cx="15263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1600"/>
                <a:t>Image: </a:t>
              </a:r>
              <a:r>
                <a:rPr lang="fr-CA" sz="1600" b="1"/>
                <a:t>32x32x3</a:t>
              </a:r>
            </a:p>
            <a:p>
              <a:r>
                <a:rPr lang="fr-CA" sz="1600" err="1"/>
                <a:t>Stride</a:t>
              </a:r>
              <a:r>
                <a:rPr lang="fr-CA" sz="1600"/>
                <a:t> :</a:t>
              </a:r>
              <a:r>
                <a:rPr lang="fr-CA" sz="1600" b="1"/>
                <a:t> 1</a:t>
              </a:r>
              <a:endParaRPr lang="en-CA" sz="1600" b="1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Cube 13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95924" y="14002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6" name="TextBox 15"/>
            <p:cNvSpPr txBox="1"/>
            <p:nvPr/>
          </p:nvSpPr>
          <p:spPr>
            <a:xfrm rot="18738449">
              <a:off x="4105995" y="225496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59221" y="26624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5</a:t>
              </a:r>
              <a:endParaRPr lang="en-CA" sz="1600"/>
            </a:p>
          </p:txBody>
        </p:sp>
        <p:sp>
          <p:nvSpPr>
            <p:cNvPr id="18" name="Cube 17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70375" y="160528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0" name="TextBox 19"/>
            <p:cNvSpPr txBox="1"/>
            <p:nvPr/>
          </p:nvSpPr>
          <p:spPr>
            <a:xfrm rot="18738449">
              <a:off x="5416146" y="2133990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4692" y="233642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4</a:t>
              </a:r>
              <a:endParaRPr lang="en-CA" sz="160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66585" y="116140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256</a:t>
              </a:r>
              <a:endParaRPr lang="en-CA" sz="16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85473" y="352315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</a:t>
              </a:r>
              <a:endParaRPr lang="en-CA" sz="160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6" idx="6"/>
              <a:endCxn id="46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4" name="Straight Arrow Connector 53"/>
            <p:cNvCxnSpPr>
              <a:stCxn id="27" idx="6"/>
              <a:endCxn id="46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8" idx="6"/>
              <a:endCxn id="46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9" idx="6"/>
              <a:endCxn id="46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6" idx="6"/>
              <a:endCxn id="51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7" idx="6"/>
              <a:endCxn id="51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8" idx="6"/>
              <a:endCxn id="51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9" idx="6"/>
              <a:endCxn id="51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7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9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8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53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8" idx="6"/>
              <a:endCxn id="53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53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7" idx="6"/>
              <a:endCxn id="53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46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800">
                  <a:solidFill>
                    <a:schemeClr val="tx1"/>
                  </a:solidFill>
                </a:rPr>
                <a:t>SOFTMAX</a:t>
              </a:r>
              <a:endParaRPr lang="en-CA" sz="180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1" name="Object 4"/>
            <p:cNvGraphicFramePr>
              <a:graphicFrameLocks noChangeAspect="1"/>
            </p:cNvGraphicFramePr>
            <p:nvPr/>
          </p:nvGraphicFramePr>
          <p:xfrm>
            <a:off x="8242563" y="1011524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697" name="Equation" r:id="rId3" imgW="495000" imgH="241200" progId="Equation.3">
                    <p:embed/>
                  </p:oleObj>
                </mc:Choice>
                <mc:Fallback>
                  <p:oleObj name="Equation" r:id="rId3" imgW="495000" imgH="241200" progId="Equation.3">
                    <p:embed/>
                    <p:pic>
                      <p:nvPicPr>
                        <p:cNvPr id="9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2563" y="1011524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4"/>
            <p:cNvGraphicFramePr>
              <a:graphicFrameLocks noChangeAspect="1"/>
            </p:cNvGraphicFramePr>
            <p:nvPr/>
          </p:nvGraphicFramePr>
          <p:xfrm>
            <a:off x="8284072" y="1532181"/>
            <a:ext cx="63341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698" name="Equation" r:id="rId5" imgW="469800" imgH="241200" progId="Equation.3">
                    <p:embed/>
                  </p:oleObj>
                </mc:Choice>
                <mc:Fallback>
                  <p:oleObj name="Equation" r:id="rId5" imgW="469800" imgH="241200" progId="Equation.3">
                    <p:embed/>
                    <p:pic>
                      <p:nvPicPr>
                        <p:cNvPr id="9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072" y="1532181"/>
                          <a:ext cx="633412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4"/>
            <p:cNvGraphicFramePr>
              <a:graphicFrameLocks noChangeAspect="1"/>
            </p:cNvGraphicFramePr>
            <p:nvPr/>
          </p:nvGraphicFramePr>
          <p:xfrm>
            <a:off x="8284569" y="2068917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699" name="Equation" r:id="rId7" imgW="495000" imgH="241200" progId="Equation.3">
                    <p:embed/>
                  </p:oleObj>
                </mc:Choice>
                <mc:Fallback>
                  <p:oleObj name="Equation" r:id="rId7" imgW="495000" imgH="241200" progId="Equation.3">
                    <p:embed/>
                    <p:pic>
                      <p:nvPicPr>
                        <p:cNvPr id="9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569" y="2068917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4"/>
            <p:cNvGraphicFramePr>
              <a:graphicFrameLocks noChangeAspect="1"/>
            </p:cNvGraphicFramePr>
            <p:nvPr/>
          </p:nvGraphicFramePr>
          <p:xfrm>
            <a:off x="8312647" y="2616444"/>
            <a:ext cx="6508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00" name="Equation" r:id="rId9" imgW="482400" imgH="241200" progId="Equation.3">
                    <p:embed/>
                  </p:oleObj>
                </mc:Choice>
                <mc:Fallback>
                  <p:oleObj name="Equation" r:id="rId9" imgW="482400" imgH="241200" progId="Equation.3">
                    <p:embed/>
                    <p:pic>
                      <p:nvPicPr>
                        <p:cNvPr id="9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2647" y="2616444"/>
                          <a:ext cx="650875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7" name="Cube 96"/>
          <p:cNvSpPr/>
          <p:nvPr/>
        </p:nvSpPr>
        <p:spPr>
          <a:xfrm>
            <a:off x="743765" y="3767116"/>
            <a:ext cx="1063065" cy="2690673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/>
          <p:cNvSpPr txBox="1"/>
          <p:nvPr/>
        </p:nvSpPr>
        <p:spPr>
          <a:xfrm>
            <a:off x="1810165" y="4449312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99" name="TextBox 98"/>
          <p:cNvSpPr txBox="1"/>
          <p:nvPr/>
        </p:nvSpPr>
        <p:spPr>
          <a:xfrm rot="18738449">
            <a:off x="1292434" y="5948387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00" name="TextBox 99"/>
          <p:cNvSpPr txBox="1"/>
          <p:nvPr/>
        </p:nvSpPr>
        <p:spPr>
          <a:xfrm>
            <a:off x="615011" y="6467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01" name="Cube 100"/>
          <p:cNvSpPr/>
          <p:nvPr/>
        </p:nvSpPr>
        <p:spPr>
          <a:xfrm>
            <a:off x="2161831" y="4185183"/>
            <a:ext cx="776252" cy="1844478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903551" y="4575535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03" name="TextBox 102"/>
          <p:cNvSpPr txBox="1"/>
          <p:nvPr/>
        </p:nvSpPr>
        <p:spPr>
          <a:xfrm rot="18738449">
            <a:off x="2616049" y="5630019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04" name="TextBox 103"/>
          <p:cNvSpPr txBox="1"/>
          <p:nvPr/>
        </p:nvSpPr>
        <p:spPr>
          <a:xfrm>
            <a:off x="2063485" y="60559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375531" y="5110209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7" name="Cube 106"/>
          <p:cNvSpPr/>
          <p:nvPr/>
        </p:nvSpPr>
        <p:spPr>
          <a:xfrm>
            <a:off x="3539929" y="4449312"/>
            <a:ext cx="837706" cy="1276484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TextBox 107"/>
          <p:cNvSpPr txBox="1"/>
          <p:nvPr/>
        </p:nvSpPr>
        <p:spPr>
          <a:xfrm>
            <a:off x="4335878" y="46227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09" name="TextBox 108"/>
          <p:cNvSpPr txBox="1"/>
          <p:nvPr/>
        </p:nvSpPr>
        <p:spPr>
          <a:xfrm rot="18738449">
            <a:off x="4157543" y="5420453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10" name="TextBox 109"/>
          <p:cNvSpPr txBox="1"/>
          <p:nvPr/>
        </p:nvSpPr>
        <p:spPr>
          <a:xfrm>
            <a:off x="3522378" y="5808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111" name="Cube 110"/>
          <p:cNvSpPr/>
          <p:nvPr/>
        </p:nvSpPr>
        <p:spPr>
          <a:xfrm>
            <a:off x="4993965" y="4684593"/>
            <a:ext cx="622999" cy="85123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TextBox 111"/>
          <p:cNvSpPr txBox="1"/>
          <p:nvPr/>
        </p:nvSpPr>
        <p:spPr>
          <a:xfrm>
            <a:off x="5574986" y="4815376"/>
            <a:ext cx="279292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13" name="TextBox 112"/>
          <p:cNvSpPr txBox="1"/>
          <p:nvPr/>
        </p:nvSpPr>
        <p:spPr>
          <a:xfrm rot="18738449">
            <a:off x="5429696" y="5306761"/>
            <a:ext cx="269967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14" name="TextBox 113"/>
          <p:cNvSpPr txBox="1"/>
          <p:nvPr/>
        </p:nvSpPr>
        <p:spPr>
          <a:xfrm>
            <a:off x="4830537" y="5502507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2755817" y="511537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180297" y="511033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945469" y="4403722"/>
            <a:ext cx="220435" cy="4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7941706" y="4916570"/>
            <a:ext cx="223678" cy="13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7970828" y="5400319"/>
            <a:ext cx="220435" cy="5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82152" y="5938940"/>
            <a:ext cx="223678" cy="81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/>
        </p:nvSpPr>
        <p:spPr>
          <a:xfrm>
            <a:off x="7603684" y="4106819"/>
            <a:ext cx="340837" cy="20675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6782941" y="4519310"/>
            <a:ext cx="7773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799117" y="4940440"/>
            <a:ext cx="744981" cy="28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6793510" y="5364406"/>
            <a:ext cx="756195" cy="3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6787730" y="5768830"/>
            <a:ext cx="767755" cy="99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Object 4"/>
          <p:cNvGraphicFramePr>
            <a:graphicFrameLocks noChangeAspect="1"/>
          </p:cNvGraphicFramePr>
          <p:nvPr/>
        </p:nvGraphicFramePr>
        <p:xfrm>
          <a:off x="8173069" y="4257355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1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3069" y="4257355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4"/>
          <p:cNvGraphicFramePr>
            <a:graphicFrameLocks noChangeAspect="1"/>
          </p:cNvGraphicFramePr>
          <p:nvPr/>
        </p:nvGraphicFramePr>
        <p:xfrm>
          <a:off x="8213427" y="4746672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2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8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427" y="4746672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" name="Object 4"/>
          <p:cNvGraphicFramePr>
            <a:graphicFrameLocks noChangeAspect="1"/>
          </p:cNvGraphicFramePr>
          <p:nvPr/>
        </p:nvGraphicFramePr>
        <p:xfrm>
          <a:off x="8213911" y="5251100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3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911" y="5251100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" name="Object 4"/>
          <p:cNvGraphicFramePr>
            <a:graphicFrameLocks noChangeAspect="1"/>
          </p:cNvGraphicFramePr>
          <p:nvPr/>
        </p:nvGraphicFramePr>
        <p:xfrm>
          <a:off x="8241210" y="5765670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4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210" y="5765670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Rectangle 187"/>
          <p:cNvSpPr/>
          <p:nvPr/>
        </p:nvSpPr>
        <p:spPr>
          <a:xfrm>
            <a:off x="6394341" y="4230215"/>
            <a:ext cx="448072" cy="181278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6446153" y="4775255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0" name="Straight Arrow Connector 189"/>
          <p:cNvCxnSpPr/>
          <p:nvPr/>
        </p:nvCxnSpPr>
        <p:spPr>
          <a:xfrm>
            <a:off x="5527839" y="5123525"/>
            <a:ext cx="791986" cy="10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6446153" y="435128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6446153" y="519964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6446153" y="561078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Down Arrow Callout 2"/>
          <p:cNvSpPr/>
          <p:nvPr/>
        </p:nvSpPr>
        <p:spPr>
          <a:xfrm>
            <a:off x="2938083" y="3134446"/>
            <a:ext cx="2985749" cy="1216842"/>
          </a:xfrm>
          <a:prstGeom prst="downArrowCallout">
            <a:avLst>
              <a:gd name="adj1" fmla="val 18738"/>
              <a:gd name="adj2" fmla="val 25000"/>
              <a:gd name="adj3" fmla="val 25000"/>
              <a:gd name="adj4" fmla="val 52453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>
                <a:solidFill>
                  <a:srgbClr val="C00000"/>
                </a:solidFill>
              </a:rPr>
              <a:t>À faire au tp2</a:t>
            </a:r>
            <a:endParaRPr lang="en-CA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2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96091" y="391584"/>
            <a:ext cx="867373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00" kern="0" err="1">
                <a:solidFill>
                  <a:srgbClr val="000000"/>
                </a:solidFill>
                <a:latin typeface="+mj-lt"/>
              </a:rPr>
              <a:t>Paramètres</a:t>
            </a:r>
            <a:r>
              <a:rPr lang="en-US" sz="3300" ker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300" kern="0" err="1">
                <a:solidFill>
                  <a:srgbClr val="000000"/>
                </a:solidFill>
                <a:latin typeface="+mj-lt"/>
              </a:rPr>
              <a:t>partagés</a:t>
            </a:r>
            <a:r>
              <a:rPr lang="en-US" sz="3300" kern="0">
                <a:solidFill>
                  <a:srgbClr val="000000"/>
                </a:solidFill>
                <a:latin typeface="+mj-lt"/>
              </a:rPr>
              <a:t> : 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les 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neurones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 de la 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couche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 1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00" b="1" kern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partagent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 les 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mêmes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poids</a:t>
            </a:r>
            <a:endParaRPr lang="fr-CA" sz="3300" b="1" kern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5921" y="1363017"/>
            <a:ext cx="141943" cy="2822238"/>
            <a:chOff x="275939" y="1373222"/>
            <a:chExt cx="229466" cy="4995538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7" name="Group 6"/>
            <p:cNvGrpSpPr/>
            <p:nvPr/>
          </p:nvGrpSpPr>
          <p:grpSpPr>
            <a:xfrm>
              <a:off x="275939" y="1373222"/>
              <a:ext cx="227670" cy="3465900"/>
              <a:chOff x="275938" y="1373221"/>
              <a:chExt cx="432219" cy="5571017"/>
            </a:xfrm>
            <a:grpFill/>
          </p:grpSpPr>
          <p:sp>
            <p:nvSpPr>
              <p:cNvPr id="32" name="Oval 31"/>
              <p:cNvSpPr/>
              <p:nvPr/>
            </p:nvSpPr>
            <p:spPr>
              <a:xfrm>
                <a:off x="275938" y="3332679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75938" y="3794512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9347" y="4220548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75938" y="2845289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75938" y="1860611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275938" y="2322444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75938" y="1373221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295650" y="5692218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295650" y="6154051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299059" y="6580087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95650" y="5204828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95650" y="4681983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sp>
          <p:nvSpPr>
            <p:cNvPr id="164" name="Oval 163"/>
            <p:cNvSpPr/>
            <p:nvPr/>
          </p:nvSpPr>
          <p:spPr>
            <a:xfrm>
              <a:off x="288118" y="5589840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5" name="Oval 164"/>
            <p:cNvSpPr/>
            <p:nvPr/>
          </p:nvSpPr>
          <p:spPr>
            <a:xfrm>
              <a:off x="288118" y="5877161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7" name="Oval 166"/>
            <p:cNvSpPr/>
            <p:nvPr/>
          </p:nvSpPr>
          <p:spPr>
            <a:xfrm>
              <a:off x="289914" y="6142211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8" name="Oval 167"/>
            <p:cNvSpPr/>
            <p:nvPr/>
          </p:nvSpPr>
          <p:spPr>
            <a:xfrm>
              <a:off x="288118" y="5286620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8118" y="4961342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425493" y="1776271"/>
            <a:ext cx="202041" cy="2612418"/>
            <a:chOff x="1652238" y="1685786"/>
            <a:chExt cx="272732" cy="4312459"/>
          </a:xfrm>
          <a:solidFill>
            <a:srgbClr val="FFC000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652238" y="1685786"/>
              <a:ext cx="272732" cy="2817409"/>
              <a:chOff x="1684429" y="1965854"/>
              <a:chExt cx="577750" cy="4553648"/>
            </a:xfrm>
            <a:grpFill/>
          </p:grpSpPr>
          <p:sp>
            <p:nvSpPr>
              <p:cNvPr id="42" name="Oval 41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9291" y="4864439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709291" y="5415633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716715" y="6029335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700572" y="4293096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659472" y="4620734"/>
              <a:ext cx="265111" cy="1377511"/>
              <a:chOff x="1684429" y="1965854"/>
              <a:chExt cx="561607" cy="2226406"/>
            </a:xfrm>
            <a:grpFill/>
          </p:grpSpPr>
          <p:sp>
            <p:nvSpPr>
              <p:cNvPr id="184" name="Oval 183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192" name="Oval 191"/>
          <p:cNvSpPr/>
          <p:nvPr/>
        </p:nvSpPr>
        <p:spPr>
          <a:xfrm>
            <a:off x="1414566" y="4578120"/>
            <a:ext cx="133298" cy="127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3" name="Oval 192"/>
          <p:cNvSpPr/>
          <p:nvPr/>
        </p:nvSpPr>
        <p:spPr>
          <a:xfrm>
            <a:off x="1414566" y="4406817"/>
            <a:ext cx="133298" cy="127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4" name="Oval 193"/>
          <p:cNvSpPr/>
          <p:nvPr/>
        </p:nvSpPr>
        <p:spPr>
          <a:xfrm>
            <a:off x="1414566" y="4223051"/>
            <a:ext cx="133298" cy="127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95" name="Straight Arrow Connector 194"/>
          <p:cNvCxnSpPr>
            <a:stCxn id="155" idx="6"/>
            <a:endCxn id="124" idx="2"/>
          </p:cNvCxnSpPr>
          <p:nvPr/>
        </p:nvCxnSpPr>
        <p:spPr>
          <a:xfrm>
            <a:off x="1539218" y="1427011"/>
            <a:ext cx="886274" cy="441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35" idx="6"/>
            <a:endCxn id="124" idx="2"/>
          </p:cNvCxnSpPr>
          <p:nvPr/>
        </p:nvCxnSpPr>
        <p:spPr>
          <a:xfrm>
            <a:off x="1539218" y="1598315"/>
            <a:ext cx="886274" cy="2698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38" idx="6"/>
            <a:endCxn id="124" idx="2"/>
          </p:cNvCxnSpPr>
          <p:nvPr/>
        </p:nvCxnSpPr>
        <p:spPr>
          <a:xfrm>
            <a:off x="1539218" y="1760637"/>
            <a:ext cx="886274" cy="1074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56" idx="6"/>
          </p:cNvCxnSpPr>
          <p:nvPr/>
        </p:nvCxnSpPr>
        <p:spPr>
          <a:xfrm>
            <a:off x="1545640" y="2945023"/>
            <a:ext cx="896787" cy="2137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58" idx="6"/>
          </p:cNvCxnSpPr>
          <p:nvPr/>
        </p:nvCxnSpPr>
        <p:spPr>
          <a:xfrm>
            <a:off x="1545640" y="3107347"/>
            <a:ext cx="896787" cy="51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59" idx="6"/>
          </p:cNvCxnSpPr>
          <p:nvPr/>
        </p:nvCxnSpPr>
        <p:spPr>
          <a:xfrm flipV="1">
            <a:off x="1546752" y="3158805"/>
            <a:ext cx="895677" cy="982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550510" y="4293661"/>
            <a:ext cx="880342" cy="139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1555822" y="4307647"/>
            <a:ext cx="875029" cy="14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V="1">
            <a:off x="1555822" y="4307647"/>
            <a:ext cx="875029" cy="3319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090442"/>
              </p:ext>
            </p:extLst>
          </p:nvPr>
        </p:nvGraphicFramePr>
        <p:xfrm>
          <a:off x="1836526" y="2292490"/>
          <a:ext cx="291655" cy="19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Equation" r:id="rId3" imgW="266469" imgH="203024" progId="Equation.3">
                  <p:embed/>
                </p:oleObj>
              </mc:Choice>
              <mc:Fallback>
                <p:oleObj name="Equation" r:id="rId3" imgW="266469" imgH="203024" progId="Equation.3">
                  <p:embed/>
                  <p:pic>
                    <p:nvPicPr>
                      <p:cNvPr id="229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526" y="2292490"/>
                        <a:ext cx="291655" cy="195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/>
          <p:cNvSpPr/>
          <p:nvPr/>
        </p:nvSpPr>
        <p:spPr>
          <a:xfrm>
            <a:off x="3471296" y="2573116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2" name="Oval 251"/>
          <p:cNvSpPr/>
          <p:nvPr/>
        </p:nvSpPr>
        <p:spPr>
          <a:xfrm>
            <a:off x="3471296" y="2779707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3" name="Oval 252"/>
          <p:cNvSpPr/>
          <p:nvPr/>
        </p:nvSpPr>
        <p:spPr>
          <a:xfrm>
            <a:off x="3473890" y="3009727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4" name="Oval 253"/>
          <p:cNvSpPr/>
          <p:nvPr/>
        </p:nvSpPr>
        <p:spPr>
          <a:xfrm>
            <a:off x="3468246" y="2358972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5" name="Oval 254"/>
          <p:cNvSpPr/>
          <p:nvPr/>
        </p:nvSpPr>
        <p:spPr>
          <a:xfrm>
            <a:off x="3476940" y="3445382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6" name="Oval 255"/>
          <p:cNvSpPr/>
          <p:nvPr/>
        </p:nvSpPr>
        <p:spPr>
          <a:xfrm>
            <a:off x="3473890" y="3231239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57" name="Straight Arrow Connector 256"/>
          <p:cNvCxnSpPr>
            <a:endCxn id="254" idx="2"/>
          </p:cNvCxnSpPr>
          <p:nvPr/>
        </p:nvCxnSpPr>
        <p:spPr>
          <a:xfrm>
            <a:off x="2600632" y="1851904"/>
            <a:ext cx="867614" cy="598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42" idx="6"/>
            <a:endCxn id="254" idx="2"/>
          </p:cNvCxnSpPr>
          <p:nvPr/>
        </p:nvCxnSpPr>
        <p:spPr>
          <a:xfrm>
            <a:off x="2619291" y="2082277"/>
            <a:ext cx="848955" cy="3685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0" idx="6"/>
            <a:endCxn id="254" idx="2"/>
          </p:cNvCxnSpPr>
          <p:nvPr/>
        </p:nvCxnSpPr>
        <p:spPr>
          <a:xfrm>
            <a:off x="2619291" y="2288867"/>
            <a:ext cx="848955" cy="161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71" idx="6"/>
          </p:cNvCxnSpPr>
          <p:nvPr/>
        </p:nvCxnSpPr>
        <p:spPr>
          <a:xfrm>
            <a:off x="2624935" y="2954544"/>
            <a:ext cx="861003" cy="1528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173" idx="6"/>
          </p:cNvCxnSpPr>
          <p:nvPr/>
        </p:nvCxnSpPr>
        <p:spPr>
          <a:xfrm flipV="1">
            <a:off x="2624935" y="3107347"/>
            <a:ext cx="861003" cy="537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174" idx="6"/>
          </p:cNvCxnSpPr>
          <p:nvPr/>
        </p:nvCxnSpPr>
        <p:spPr>
          <a:xfrm flipV="1">
            <a:off x="2627532" y="3107347"/>
            <a:ext cx="858407" cy="2838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Object 2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72226"/>
              </p:ext>
            </p:extLst>
          </p:nvPr>
        </p:nvGraphicFramePr>
        <p:xfrm>
          <a:off x="2888609" y="2610744"/>
          <a:ext cx="291655" cy="19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Equation" r:id="rId5" imgW="266469" imgH="203024" progId="Equation.3">
                  <p:embed/>
                </p:oleObj>
              </mc:Choice>
              <mc:Fallback>
                <p:oleObj name="Equation" r:id="rId5" imgW="266469" imgH="203024" progId="Equation.3">
                  <p:embed/>
                  <p:pic>
                    <p:nvPicPr>
                      <p:cNvPr id="275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8609" y="2610744"/>
                        <a:ext cx="291655" cy="195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Object 2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147478"/>
              </p:ext>
            </p:extLst>
          </p:nvPr>
        </p:nvGraphicFramePr>
        <p:xfrm>
          <a:off x="3789396" y="2897594"/>
          <a:ext cx="291655" cy="19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Equation" r:id="rId6" imgW="266469" imgH="203024" progId="Equation.3">
                  <p:embed/>
                </p:oleObj>
              </mc:Choice>
              <mc:Fallback>
                <p:oleObj name="Equation" r:id="rId6" imgW="266469" imgH="203024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396" y="2897594"/>
                        <a:ext cx="291655" cy="195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/>
          <p:nvPr/>
        </p:nvCxnSpPr>
        <p:spPr>
          <a:xfrm>
            <a:off x="5234231" y="2853125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4830149" y="2688496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234232" y="2397059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0" name="Object 2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063606"/>
              </p:ext>
            </p:extLst>
          </p:nvPr>
        </p:nvGraphicFramePr>
        <p:xfrm>
          <a:off x="5502193" y="2306838"/>
          <a:ext cx="712675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Equation" r:id="rId7" imgW="774360" imgH="241200" progId="Equation.3">
                  <p:embed/>
                </p:oleObj>
              </mc:Choice>
              <mc:Fallback>
                <p:oleObj name="Equation" r:id="rId7" imgW="774360" imgH="241200" progId="Equation.3">
                  <p:embed/>
                  <p:pic>
                    <p:nvPicPr>
                      <p:cNvPr id="28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193" y="2306838"/>
                        <a:ext cx="712675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Oval 280"/>
          <p:cNvSpPr/>
          <p:nvPr/>
        </p:nvSpPr>
        <p:spPr>
          <a:xfrm>
            <a:off x="4830149" y="2232431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7244"/>
              </p:ext>
            </p:extLst>
          </p:nvPr>
        </p:nvGraphicFramePr>
        <p:xfrm>
          <a:off x="4950199" y="2285058"/>
          <a:ext cx="201100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2285058"/>
                        <a:ext cx="201100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>
            <a:off x="5234232" y="3365806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4830149" y="3201179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85" name="Straight Arrow Connector 284"/>
          <p:cNvCxnSpPr/>
          <p:nvPr/>
        </p:nvCxnSpPr>
        <p:spPr>
          <a:xfrm>
            <a:off x="5234232" y="3880085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4830149" y="3715458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7" name="Object 2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08587"/>
              </p:ext>
            </p:extLst>
          </p:nvPr>
        </p:nvGraphicFramePr>
        <p:xfrm>
          <a:off x="4950199" y="2744381"/>
          <a:ext cx="201100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Equation" r:id="rId11" imgW="139680" imgH="177480" progId="Equation.3">
                  <p:embed/>
                </p:oleObj>
              </mc:Choice>
              <mc:Fallback>
                <p:oleObj name="Equation" r:id="rId11" imgW="139680" imgH="177480" progId="Equation.3">
                  <p:embed/>
                  <p:pic>
                    <p:nvPicPr>
                      <p:cNvPr id="287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2744381"/>
                        <a:ext cx="201100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399661"/>
              </p:ext>
            </p:extLst>
          </p:nvPr>
        </p:nvGraphicFramePr>
        <p:xfrm>
          <a:off x="4950199" y="3253365"/>
          <a:ext cx="201102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288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3253365"/>
                        <a:ext cx="201102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2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480878"/>
              </p:ext>
            </p:extLst>
          </p:nvPr>
        </p:nvGraphicFramePr>
        <p:xfrm>
          <a:off x="4950199" y="3780943"/>
          <a:ext cx="201102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Equation" r:id="rId14" imgW="139579" imgH="177646" progId="Equation.3">
                  <p:embed/>
                </p:oleObj>
              </mc:Choice>
              <mc:Fallback>
                <p:oleObj name="Equation" r:id="rId14" imgW="139579" imgH="177646" progId="Equation.3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3780943"/>
                        <a:ext cx="201102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987550"/>
              </p:ext>
            </p:extLst>
          </p:nvPr>
        </p:nvGraphicFramePr>
        <p:xfrm>
          <a:off x="5502196" y="2743764"/>
          <a:ext cx="724433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Equation" r:id="rId15" imgW="787320" imgH="241200" progId="Equation.3">
                  <p:embed/>
                </p:oleObj>
              </mc:Choice>
              <mc:Fallback>
                <p:oleObj name="Equation" r:id="rId15" imgW="787320" imgH="241200" progId="Equation.3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196" y="2743764"/>
                        <a:ext cx="724433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14680"/>
              </p:ext>
            </p:extLst>
          </p:nvPr>
        </p:nvGraphicFramePr>
        <p:xfrm>
          <a:off x="5513953" y="3255285"/>
          <a:ext cx="712675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Equation" r:id="rId17" imgW="774360" imgH="241200" progId="Equation.3">
                  <p:embed/>
                </p:oleObj>
              </mc:Choice>
              <mc:Fallback>
                <p:oleObj name="Equation" r:id="rId17" imgW="774360" imgH="24120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953" y="3255285"/>
                        <a:ext cx="712675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Object 2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68694"/>
              </p:ext>
            </p:extLst>
          </p:nvPr>
        </p:nvGraphicFramePr>
        <p:xfrm>
          <a:off x="5502196" y="3774267"/>
          <a:ext cx="724433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name="Equation" r:id="rId19" imgW="787320" imgH="241200" progId="Equation.3">
                  <p:embed/>
                </p:oleObj>
              </mc:Choice>
              <mc:Fallback>
                <p:oleObj name="Equation" r:id="rId19" imgW="787320" imgH="241200" progId="Equation.3">
                  <p:embed/>
                  <p:pic>
                    <p:nvPicPr>
                      <p:cNvPr id="292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196" y="3774267"/>
                        <a:ext cx="724433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3" name="Straight Arrow Connector 292"/>
          <p:cNvCxnSpPr/>
          <p:nvPr/>
        </p:nvCxnSpPr>
        <p:spPr>
          <a:xfrm flipV="1">
            <a:off x="4244451" y="2853021"/>
            <a:ext cx="585695" cy="2213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V="1">
            <a:off x="4296708" y="2396953"/>
            <a:ext cx="533440" cy="750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4296708" y="2472033"/>
            <a:ext cx="533440" cy="38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4296708" y="3365702"/>
            <a:ext cx="533440" cy="1797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>
            <a:off x="4296708" y="3530222"/>
            <a:ext cx="533440" cy="3497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4244451" y="3074326"/>
            <a:ext cx="585695" cy="2913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4244451" y="3074327"/>
            <a:ext cx="585695" cy="8056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/>
          <p:nvPr/>
        </p:nvCxnSpPr>
        <p:spPr>
          <a:xfrm>
            <a:off x="4244452" y="2764832"/>
            <a:ext cx="532352" cy="833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endCxn id="284" idx="2"/>
          </p:cNvCxnSpPr>
          <p:nvPr/>
        </p:nvCxnSpPr>
        <p:spPr>
          <a:xfrm>
            <a:off x="4244451" y="2764832"/>
            <a:ext cx="585695" cy="6008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55" idx="2"/>
          </p:cNvCxnSpPr>
          <p:nvPr/>
        </p:nvCxnSpPr>
        <p:spPr>
          <a:xfrm flipV="1">
            <a:off x="2640341" y="3537240"/>
            <a:ext cx="836598" cy="3229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55" idx="2"/>
          </p:cNvCxnSpPr>
          <p:nvPr/>
        </p:nvCxnSpPr>
        <p:spPr>
          <a:xfrm flipV="1">
            <a:off x="2640341" y="3537241"/>
            <a:ext cx="836598" cy="5295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endCxn id="255" idx="2"/>
          </p:cNvCxnSpPr>
          <p:nvPr/>
        </p:nvCxnSpPr>
        <p:spPr>
          <a:xfrm flipV="1">
            <a:off x="2642938" y="3537240"/>
            <a:ext cx="834001" cy="7595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685422"/>
              </p:ext>
            </p:extLst>
          </p:nvPr>
        </p:nvGraphicFramePr>
        <p:xfrm>
          <a:off x="1848761" y="3708590"/>
          <a:ext cx="291655" cy="19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name="Equation" r:id="rId21" imgW="266469" imgH="203024" progId="Equation.3">
                  <p:embed/>
                </p:oleObj>
              </mc:Choice>
              <mc:Fallback>
                <p:oleObj name="Equation" r:id="rId21" imgW="266469" imgH="203024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761" y="3708590"/>
                        <a:ext cx="291655" cy="195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047910"/>
              </p:ext>
            </p:extLst>
          </p:nvPr>
        </p:nvGraphicFramePr>
        <p:xfrm>
          <a:off x="1814217" y="1417092"/>
          <a:ext cx="168139" cy="192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Equation" r:id="rId22" imgW="190440" imgH="241200" progId="Equation.3">
                  <p:embed/>
                </p:oleObj>
              </mc:Choice>
              <mc:Fallback>
                <p:oleObj name="Equation" r:id="rId22" imgW="19044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217" y="1417092"/>
                        <a:ext cx="168139" cy="192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96886"/>
              </p:ext>
            </p:extLst>
          </p:nvPr>
        </p:nvGraphicFramePr>
        <p:xfrm>
          <a:off x="1631930" y="1508987"/>
          <a:ext cx="16817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6" name="Equation" r:id="rId24" imgW="190440" imgH="228600" progId="Equation.3">
                  <p:embed/>
                </p:oleObj>
              </mc:Choice>
              <mc:Fallback>
                <p:oleObj name="Equation" r:id="rId24" imgW="190440" imgH="228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30" y="1508987"/>
                        <a:ext cx="16817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116422"/>
              </p:ext>
            </p:extLst>
          </p:nvPr>
        </p:nvGraphicFramePr>
        <p:xfrm>
          <a:off x="1624285" y="1789292"/>
          <a:ext cx="16817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name="Equation" r:id="rId26" imgW="190440" imgH="228600" progId="Equation.3">
                  <p:embed/>
                </p:oleObj>
              </mc:Choice>
              <mc:Fallback>
                <p:oleObj name="Equation" r:id="rId26" imgW="19044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285" y="1789292"/>
                        <a:ext cx="16817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59351"/>
              </p:ext>
            </p:extLst>
          </p:nvPr>
        </p:nvGraphicFramePr>
        <p:xfrm>
          <a:off x="1624285" y="2947509"/>
          <a:ext cx="16817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" name="Equation" r:id="rId28" imgW="190440" imgH="228600" progId="Equation.3">
                  <p:embed/>
                </p:oleObj>
              </mc:Choice>
              <mc:Fallback>
                <p:oleObj name="Equation" r:id="rId28" imgW="190440" imgH="2286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285" y="2947509"/>
                        <a:ext cx="16817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085282"/>
              </p:ext>
            </p:extLst>
          </p:nvPr>
        </p:nvGraphicFramePr>
        <p:xfrm>
          <a:off x="1814185" y="2848141"/>
          <a:ext cx="168171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Equation" r:id="rId30" imgW="190440" imgH="241200" progId="Equation.3">
                  <p:embed/>
                </p:oleObj>
              </mc:Choice>
              <mc:Fallback>
                <p:oleObj name="Equation" r:id="rId30" imgW="190440" imgH="2412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185" y="2848141"/>
                        <a:ext cx="168171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599181"/>
              </p:ext>
            </p:extLst>
          </p:nvPr>
        </p:nvGraphicFramePr>
        <p:xfrm>
          <a:off x="1631248" y="3208924"/>
          <a:ext cx="169348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Equation" r:id="rId32" imgW="190440" imgH="228600" progId="Equation.3">
                  <p:embed/>
                </p:oleObj>
              </mc:Choice>
              <mc:Fallback>
                <p:oleObj name="Equation" r:id="rId32" imgW="19044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248" y="3208924"/>
                        <a:ext cx="169348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393411"/>
              </p:ext>
            </p:extLst>
          </p:nvPr>
        </p:nvGraphicFramePr>
        <p:xfrm>
          <a:off x="1621551" y="4226247"/>
          <a:ext cx="169348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1" name="Equation" r:id="rId34" imgW="190500" imgH="228600" progId="Equation.3">
                  <p:embed/>
                </p:oleObj>
              </mc:Choice>
              <mc:Fallback>
                <p:oleObj name="Equation" r:id="rId34" imgW="19050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551" y="4226247"/>
                        <a:ext cx="169348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533963"/>
              </p:ext>
            </p:extLst>
          </p:nvPr>
        </p:nvGraphicFramePr>
        <p:xfrm>
          <a:off x="1623700" y="4425886"/>
          <a:ext cx="169348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2" name="Equation" r:id="rId35" imgW="190500" imgH="228600" progId="Equation.3">
                  <p:embed/>
                </p:oleObj>
              </mc:Choice>
              <mc:Fallback>
                <p:oleObj name="Equation" r:id="rId35" imgW="19050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700" y="4425886"/>
                        <a:ext cx="169348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578327"/>
              </p:ext>
            </p:extLst>
          </p:nvPr>
        </p:nvGraphicFramePr>
        <p:xfrm>
          <a:off x="1812069" y="4127141"/>
          <a:ext cx="168171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Equation" r:id="rId36" imgW="190417" imgH="241195" progId="Equation.3">
                  <p:embed/>
                </p:oleObj>
              </mc:Choice>
              <mc:Fallback>
                <p:oleObj name="Equation" r:id="rId36" imgW="190417" imgH="241195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069" y="4127141"/>
                        <a:ext cx="168171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908197"/>
              </p:ext>
            </p:extLst>
          </p:nvPr>
        </p:nvGraphicFramePr>
        <p:xfrm>
          <a:off x="2897939" y="3434073"/>
          <a:ext cx="291655" cy="19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Equation" r:id="rId37" imgW="266469" imgH="203024" progId="Equation.3">
                  <p:embed/>
                </p:oleObj>
              </mc:Choice>
              <mc:Fallback>
                <p:oleObj name="Equation" r:id="rId37" imgW="266469" imgH="203024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39" y="3434073"/>
                        <a:ext cx="291655" cy="195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149419"/>
              </p:ext>
            </p:extLst>
          </p:nvPr>
        </p:nvGraphicFramePr>
        <p:xfrm>
          <a:off x="2882051" y="1901157"/>
          <a:ext cx="178756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name="Equation" r:id="rId38" imgW="203040" imgH="241200" progId="Equation.3">
                  <p:embed/>
                </p:oleObj>
              </mc:Choice>
              <mc:Fallback>
                <p:oleObj name="Equation" r:id="rId38" imgW="203040" imgH="2412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051" y="1901157"/>
                        <a:ext cx="178756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895647"/>
              </p:ext>
            </p:extLst>
          </p:nvPr>
        </p:nvGraphicFramePr>
        <p:xfrm>
          <a:off x="2698590" y="1992802"/>
          <a:ext cx="17993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Equation" r:id="rId40" imgW="203040" imgH="228600" progId="Equation.3">
                  <p:embed/>
                </p:oleObj>
              </mc:Choice>
              <mc:Fallback>
                <p:oleObj name="Equation" r:id="rId40" imgW="203040" imgH="2286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590" y="1992802"/>
                        <a:ext cx="17993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89147"/>
              </p:ext>
            </p:extLst>
          </p:nvPr>
        </p:nvGraphicFramePr>
        <p:xfrm>
          <a:off x="2668086" y="2311115"/>
          <a:ext cx="179933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Equation" r:id="rId42" imgW="203040" imgH="228600" progId="Equation.3">
                  <p:embed/>
                </p:oleObj>
              </mc:Choice>
              <mc:Fallback>
                <p:oleObj name="Equation" r:id="rId42" imgW="203040" imgH="22860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086" y="2311115"/>
                        <a:ext cx="179933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80040"/>
              </p:ext>
            </p:extLst>
          </p:nvPr>
        </p:nvGraphicFramePr>
        <p:xfrm>
          <a:off x="2668086" y="3321083"/>
          <a:ext cx="179933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name="Equation" r:id="rId44" imgW="203040" imgH="228600" progId="Equation.3">
                  <p:embed/>
                </p:oleObj>
              </mc:Choice>
              <mc:Fallback>
                <p:oleObj name="Equation" r:id="rId44" imgW="203040" imgH="22860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086" y="3321083"/>
                        <a:ext cx="179933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696581"/>
              </p:ext>
            </p:extLst>
          </p:nvPr>
        </p:nvGraphicFramePr>
        <p:xfrm>
          <a:off x="2655261" y="2989109"/>
          <a:ext cx="17993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Equation" r:id="rId46" imgW="203040" imgH="228600" progId="Equation.3">
                  <p:embed/>
                </p:oleObj>
              </mc:Choice>
              <mc:Fallback>
                <p:oleObj name="Equation" r:id="rId46" imgW="203040" imgH="2286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261" y="2989109"/>
                        <a:ext cx="17993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500706"/>
              </p:ext>
            </p:extLst>
          </p:nvPr>
        </p:nvGraphicFramePr>
        <p:xfrm>
          <a:off x="2881183" y="2851533"/>
          <a:ext cx="178756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Equation" r:id="rId48" imgW="203040" imgH="241200" progId="Equation.3">
                  <p:embed/>
                </p:oleObj>
              </mc:Choice>
              <mc:Fallback>
                <p:oleObj name="Equation" r:id="rId48" imgW="20304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183" y="2851533"/>
                        <a:ext cx="178756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39538"/>
              </p:ext>
            </p:extLst>
          </p:nvPr>
        </p:nvGraphicFramePr>
        <p:xfrm>
          <a:off x="2649038" y="3862273"/>
          <a:ext cx="179933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50" imgW="203112" imgH="228501" progId="Equation.3">
                  <p:embed/>
                </p:oleObj>
              </mc:Choice>
              <mc:Fallback>
                <p:oleObj name="Equation" r:id="rId50" imgW="203112" imgH="228501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038" y="3862273"/>
                        <a:ext cx="179933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" name="Object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951777"/>
              </p:ext>
            </p:extLst>
          </p:nvPr>
        </p:nvGraphicFramePr>
        <p:xfrm>
          <a:off x="2721431" y="4209539"/>
          <a:ext cx="17993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Equation" r:id="rId51" imgW="203112" imgH="228501" progId="Equation.3">
                  <p:embed/>
                </p:oleObj>
              </mc:Choice>
              <mc:Fallback>
                <p:oleObj name="Equation" r:id="rId51" imgW="203112" imgH="228501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1431" y="4209539"/>
                        <a:ext cx="17993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" name="Object 2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005883"/>
              </p:ext>
            </p:extLst>
          </p:nvPr>
        </p:nvGraphicFramePr>
        <p:xfrm>
          <a:off x="2668088" y="3642026"/>
          <a:ext cx="178756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3" name="Equation" r:id="rId52" imgW="203112" imgH="241195" progId="Equation.3">
                  <p:embed/>
                </p:oleObj>
              </mc:Choice>
              <mc:Fallback>
                <p:oleObj name="Equation" r:id="rId52" imgW="203112" imgH="241195" progId="Equation.3">
                  <p:embed/>
                  <p:pic>
                    <p:nvPicPr>
                      <p:cNvPr id="225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088" y="3642026"/>
                        <a:ext cx="178756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91189" y="6096645"/>
            <a:ext cx="669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err="1"/>
              <a:t>Faible</a:t>
            </a:r>
            <a:r>
              <a:rPr lang="en-US" sz="1800" b="1"/>
              <a:t> </a:t>
            </a:r>
            <a:r>
              <a:rPr lang="en-US" sz="1800" b="1" err="1"/>
              <a:t>nombre</a:t>
            </a:r>
            <a:r>
              <a:rPr lang="en-US" sz="1800" b="1"/>
              <a:t> de </a:t>
            </a:r>
            <a:r>
              <a:rPr lang="en-US" sz="1800" b="1" err="1"/>
              <a:t>paramètres</a:t>
            </a:r>
            <a:r>
              <a:rPr lang="en-US" sz="1800" b="1"/>
              <a:t> = on </a:t>
            </a:r>
            <a:r>
              <a:rPr lang="en-US" sz="1800" b="1" err="1"/>
              <a:t>peut</a:t>
            </a:r>
            <a:r>
              <a:rPr lang="en-US" sz="1800" b="1"/>
              <a:t> augmenter la </a:t>
            </a:r>
            <a:r>
              <a:rPr lang="en-US" sz="1800" b="1" err="1"/>
              <a:t>profondeur</a:t>
            </a:r>
            <a:r>
              <a:rPr lang="en-US" sz="1800" b="1"/>
              <a:t>!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85544" y="5700282"/>
            <a:ext cx="79557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+mj-lt"/>
              </a:rPr>
              <a:t>150-D </a:t>
            </a:r>
            <a:r>
              <a:rPr lang="en-US" sz="1500" err="1">
                <a:latin typeface="+mj-lt"/>
              </a:rPr>
              <a:t>en</a:t>
            </a:r>
            <a:r>
              <a:rPr lang="en-US" sz="1500">
                <a:latin typeface="+mj-lt"/>
              </a:rPr>
              <a:t> entrée avec 148 </a:t>
            </a:r>
            <a:r>
              <a:rPr lang="en-US" sz="1500" err="1">
                <a:latin typeface="+mj-lt"/>
              </a:rPr>
              <a:t>neurones</a:t>
            </a:r>
            <a:r>
              <a:rPr lang="en-US" sz="1500">
                <a:latin typeface="+mj-lt"/>
              </a:rPr>
              <a:t> </a:t>
            </a:r>
            <a:r>
              <a:rPr lang="en-US" sz="1500" err="1">
                <a:latin typeface="+mj-lt"/>
              </a:rPr>
              <a:t>dans</a:t>
            </a:r>
            <a:r>
              <a:rPr lang="en-US" sz="1500">
                <a:latin typeface="+mj-lt"/>
              </a:rPr>
              <a:t> la 1ère </a:t>
            </a:r>
            <a:r>
              <a:rPr lang="en-US" sz="1500" err="1">
                <a:latin typeface="+mj-lt"/>
              </a:rPr>
              <a:t>couche</a:t>
            </a:r>
            <a:r>
              <a:rPr lang="en-US" sz="1500">
                <a:latin typeface="+mj-lt"/>
              </a:rPr>
              <a:t> =&gt; </a:t>
            </a:r>
            <a:r>
              <a:rPr lang="en-US" sz="1500" b="1">
                <a:latin typeface="+mj-lt"/>
              </a:rPr>
              <a:t>3 </a:t>
            </a:r>
            <a:r>
              <a:rPr lang="en-US" sz="1500" b="1" err="1">
                <a:latin typeface="+mj-lt"/>
              </a:rPr>
              <a:t>paramètres</a:t>
            </a:r>
            <a:r>
              <a:rPr lang="en-US" sz="1500" b="1">
                <a:latin typeface="+mj-lt"/>
              </a:rPr>
              <a:t> </a:t>
            </a:r>
            <a:r>
              <a:rPr lang="en-US" sz="1500" b="1" err="1">
                <a:latin typeface="+mj-lt"/>
              </a:rPr>
              <a:t>dans</a:t>
            </a:r>
            <a:r>
              <a:rPr lang="en-US" sz="1500" b="1">
                <a:latin typeface="+mj-lt"/>
              </a:rPr>
              <a:t> la </a:t>
            </a:r>
            <a:r>
              <a:rPr lang="en-US" sz="1500" b="1" err="1">
                <a:latin typeface="+mj-lt"/>
              </a:rPr>
              <a:t>couche</a:t>
            </a:r>
            <a:r>
              <a:rPr lang="en-US" sz="1500" b="1">
                <a:latin typeface="+mj-lt"/>
              </a:rPr>
              <a:t> </a:t>
            </a:r>
            <a:r>
              <a:rPr lang="en-US" sz="1500" b="1" err="1">
                <a:latin typeface="+mj-lt"/>
              </a:rPr>
              <a:t>d’entrée</a:t>
            </a:r>
            <a:r>
              <a:rPr lang="en-US" sz="1500" b="1">
                <a:latin typeface="+mj-lt"/>
              </a:rPr>
              <a:t>!!</a:t>
            </a:r>
            <a:endParaRPr lang="en-CA" sz="1500" b="1">
              <a:latin typeface="+mj-lt"/>
            </a:endParaRPr>
          </a:p>
        </p:txBody>
      </p:sp>
      <p:sp>
        <p:nvSpPr>
          <p:cNvPr id="6" name="16-Point Star 5"/>
          <p:cNvSpPr/>
          <p:nvPr/>
        </p:nvSpPr>
        <p:spPr>
          <a:xfrm>
            <a:off x="6451624" y="1354895"/>
            <a:ext cx="2751909" cy="2465478"/>
          </a:xfrm>
          <a:prstGeom prst="star16">
            <a:avLst>
              <a:gd name="adj" fmla="val 44211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Convolution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44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/>
          <p:cNvSpPr txBox="1"/>
          <p:nvPr/>
        </p:nvSpPr>
        <p:spPr>
          <a:xfrm>
            <a:off x="4955799" y="1358132"/>
            <a:ext cx="41882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/>
              <a:t>couche 1 : 3 filtres de taille 7x7</a:t>
            </a:r>
          </a:p>
          <a:p>
            <a:r>
              <a:rPr lang="fr-CA" sz="2000"/>
              <a:t>couche 2 : 5 filtres de taille 9x9</a:t>
            </a:r>
          </a:p>
          <a:p>
            <a:r>
              <a:rPr lang="fr-CA" sz="2000"/>
              <a:t>couche 3 : 4 filtres de taille 11x11</a:t>
            </a:r>
            <a:endParaRPr lang="fr-CA" sz="2000" b="1"/>
          </a:p>
          <a:p>
            <a:r>
              <a:rPr lang="fr-CA" sz="2000" b="1">
                <a:solidFill>
                  <a:srgbClr val="FF0000"/>
                </a:solidFill>
              </a:rPr>
              <a:t>couche 4 : 4 filtres de taille 8x8</a:t>
            </a:r>
          </a:p>
          <a:p>
            <a:r>
              <a:rPr lang="fr-CA" sz="2000" err="1"/>
              <a:t>Softmax</a:t>
            </a:r>
            <a:endParaRPr lang="fr-CA" sz="2000"/>
          </a:p>
        </p:txBody>
      </p:sp>
      <p:sp>
        <p:nvSpPr>
          <p:cNvPr id="136" name="TextBox 135"/>
          <p:cNvSpPr txBox="1"/>
          <p:nvPr/>
        </p:nvSpPr>
        <p:spPr>
          <a:xfrm>
            <a:off x="174830" y="1358132"/>
            <a:ext cx="44544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/>
              <a:t>couche 1 : 3 filtres de taille 7x7</a:t>
            </a:r>
          </a:p>
          <a:p>
            <a:r>
              <a:rPr lang="fr-CA" sz="2000"/>
              <a:t>couche 2 : 5 filtres de taille 9x9</a:t>
            </a:r>
          </a:p>
          <a:p>
            <a:r>
              <a:rPr lang="fr-CA" sz="2000"/>
              <a:t>couche 3 : 4 filtres de taille 11x11</a:t>
            </a:r>
            <a:endParaRPr lang="fr-CA" sz="2000" b="1"/>
          </a:p>
          <a:p>
            <a:r>
              <a:rPr lang="fr-CA" sz="2000" b="1">
                <a:solidFill>
                  <a:srgbClr val="FF0000"/>
                </a:solidFill>
              </a:rPr>
              <a:t>couche 4 pleinement connectée 256x4</a:t>
            </a:r>
          </a:p>
          <a:p>
            <a:r>
              <a:rPr lang="fr-CA" sz="2000" err="1"/>
              <a:t>Softmax</a:t>
            </a:r>
            <a:endParaRPr lang="fr-CA" sz="2000"/>
          </a:p>
        </p:txBody>
      </p:sp>
      <p:sp>
        <p:nvSpPr>
          <p:cNvPr id="137" name="TextBox 136"/>
          <p:cNvSpPr txBox="1"/>
          <p:nvPr/>
        </p:nvSpPr>
        <p:spPr>
          <a:xfrm>
            <a:off x="257175" y="177800"/>
            <a:ext cx="840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/>
              <a:t>Configurations équivalentes</a:t>
            </a:r>
            <a:endParaRPr lang="en-CA" sz="3200" b="1">
              <a:solidFill>
                <a:srgbClr val="FF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25603" y="4376420"/>
            <a:ext cx="840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En fait, presque équivalent …</a:t>
            </a:r>
          </a:p>
          <a:p>
            <a:endParaRPr lang="fr-CA" b="1">
              <a:solidFill>
                <a:srgbClr val="FF0000"/>
              </a:solidFill>
            </a:endParaRPr>
          </a:p>
          <a:p>
            <a:r>
              <a:rPr lang="fr-CA" b="1">
                <a:solidFill>
                  <a:srgbClr val="FF0000"/>
                </a:solidFill>
              </a:rPr>
              <a:t>Question : qu’arrive-t-il si on remplace l’image 32x32x3 par une image 64x64x3?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4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9" y="2333897"/>
            <a:ext cx="7772400" cy="1143000"/>
          </a:xfrm>
        </p:spPr>
        <p:txBody>
          <a:bodyPr/>
          <a:lstStyle/>
          <a:p>
            <a:r>
              <a:rPr lang="fr-CA" sz="11500" i="1" err="1"/>
              <a:t>Pooling</a:t>
            </a:r>
            <a:endParaRPr lang="en-CA" sz="11500" i="1"/>
          </a:p>
        </p:txBody>
      </p:sp>
    </p:spTree>
    <p:extLst>
      <p:ext uri="{BB962C8B-B14F-4D97-AF65-F5344CB8AC3E}">
        <p14:creationId xmlns:p14="http://schemas.microsoft.com/office/powerpoint/2010/main" val="13400399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be 7"/>
          <p:cNvSpPr/>
          <p:nvPr/>
        </p:nvSpPr>
        <p:spPr>
          <a:xfrm>
            <a:off x="2099202" y="1657492"/>
            <a:ext cx="774762" cy="2173815"/>
          </a:xfrm>
          <a:prstGeom prst="cube">
            <a:avLst>
              <a:gd name="adj" fmla="val 89620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6" y="118219"/>
            <a:ext cx="8397240" cy="1143000"/>
          </a:xfrm>
        </p:spPr>
        <p:txBody>
          <a:bodyPr/>
          <a:lstStyle/>
          <a:p>
            <a:r>
              <a:rPr lang="fr-CA" sz="3600"/>
              <a:t>Réduction de la taille des cartes d’activation</a:t>
            </a:r>
            <a:endParaRPr lang="en-CA" sz="3600"/>
          </a:p>
        </p:txBody>
      </p:sp>
      <p:sp>
        <p:nvSpPr>
          <p:cNvPr id="7" name="Cube 6"/>
          <p:cNvSpPr/>
          <p:nvPr/>
        </p:nvSpPr>
        <p:spPr>
          <a:xfrm>
            <a:off x="1737148" y="1657492"/>
            <a:ext cx="1802752" cy="2173815"/>
          </a:xfrm>
          <a:prstGeom prst="cube">
            <a:avLst>
              <a:gd name="adj" fmla="val 38688"/>
            </a:avLst>
          </a:prstGeom>
          <a:solidFill>
            <a:srgbClr val="D6D6F5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9" name="TextBox 8"/>
          <p:cNvSpPr txBox="1"/>
          <p:nvPr/>
        </p:nvSpPr>
        <p:spPr>
          <a:xfrm>
            <a:off x="3513852" y="231934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128</a:t>
            </a:r>
            <a:endParaRPr lang="en-CA" sz="1400" b="1"/>
          </a:p>
        </p:txBody>
      </p:sp>
      <p:sp>
        <p:nvSpPr>
          <p:cNvPr id="10" name="TextBox 9"/>
          <p:cNvSpPr txBox="1"/>
          <p:nvPr/>
        </p:nvSpPr>
        <p:spPr>
          <a:xfrm rot="19025552">
            <a:off x="3191913" y="333033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128</a:t>
            </a:r>
            <a:endParaRPr lang="en-CA" sz="1400" b="1"/>
          </a:p>
        </p:txBody>
      </p:sp>
      <p:sp>
        <p:nvSpPr>
          <p:cNvPr id="11" name="TextBox 10"/>
          <p:cNvSpPr txBox="1"/>
          <p:nvPr/>
        </p:nvSpPr>
        <p:spPr>
          <a:xfrm>
            <a:off x="2842730" y="134971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24</a:t>
            </a:r>
            <a:endParaRPr lang="en-CA" sz="1400" b="1"/>
          </a:p>
        </p:txBody>
      </p:sp>
      <p:sp>
        <p:nvSpPr>
          <p:cNvPr id="12" name="Cube 11"/>
          <p:cNvSpPr/>
          <p:nvPr/>
        </p:nvSpPr>
        <p:spPr>
          <a:xfrm>
            <a:off x="5937457" y="2268860"/>
            <a:ext cx="398730" cy="994324"/>
          </a:xfrm>
          <a:prstGeom prst="cube">
            <a:avLst>
              <a:gd name="adj" fmla="val 8674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13" name="Cube 12"/>
          <p:cNvSpPr/>
          <p:nvPr/>
        </p:nvSpPr>
        <p:spPr>
          <a:xfrm>
            <a:off x="5577348" y="2268860"/>
            <a:ext cx="1532878" cy="994324"/>
          </a:xfrm>
          <a:prstGeom prst="cube">
            <a:avLst>
              <a:gd name="adj" fmla="val 38688"/>
            </a:avLst>
          </a:prstGeom>
          <a:solidFill>
            <a:srgbClr val="D6D6F5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14" name="TextBox 13"/>
          <p:cNvSpPr txBox="1"/>
          <p:nvPr/>
        </p:nvSpPr>
        <p:spPr>
          <a:xfrm>
            <a:off x="7045645" y="24582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64</a:t>
            </a:r>
            <a:endParaRPr lang="en-CA" sz="1400" b="1"/>
          </a:p>
        </p:txBody>
      </p:sp>
      <p:sp>
        <p:nvSpPr>
          <p:cNvPr id="15" name="TextBox 14"/>
          <p:cNvSpPr txBox="1"/>
          <p:nvPr/>
        </p:nvSpPr>
        <p:spPr>
          <a:xfrm rot="19025552">
            <a:off x="6864173" y="29440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64</a:t>
            </a:r>
            <a:endParaRPr lang="en-CA" sz="1400" b="1"/>
          </a:p>
        </p:txBody>
      </p:sp>
      <p:sp>
        <p:nvSpPr>
          <p:cNvPr id="16" name="TextBox 15"/>
          <p:cNvSpPr txBox="1"/>
          <p:nvPr/>
        </p:nvSpPr>
        <p:spPr>
          <a:xfrm>
            <a:off x="6402156" y="19610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24</a:t>
            </a:r>
            <a:endParaRPr lang="en-CA" sz="1400" b="1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988048"/>
              </p:ext>
            </p:extLst>
          </p:nvPr>
        </p:nvGraphicFramePr>
        <p:xfrm>
          <a:off x="1619432" y="4847444"/>
          <a:ext cx="15875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69" r:id="rId3" imgW="1587240" imgH="1612440" progId="">
                  <p:embed/>
                </p:oleObj>
              </mc:Choice>
              <mc:Fallback>
                <p:oleObj r:id="rId3" imgW="1587240" imgH="1612440" progId="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432" y="4847444"/>
                        <a:ext cx="1587500" cy="161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463571"/>
              </p:ext>
            </p:extLst>
          </p:nvPr>
        </p:nvGraphicFramePr>
        <p:xfrm>
          <a:off x="5747396" y="5322289"/>
          <a:ext cx="824882" cy="852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0" r:id="rId5" imgW="1587240" imgH="1612440" progId="">
                  <p:embed/>
                </p:oleObj>
              </mc:Choice>
              <mc:Fallback>
                <p:oleObj r:id="rId5" imgW="1587240" imgH="1612440" progId="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7396" y="5322289"/>
                        <a:ext cx="824882" cy="852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65462" y="544089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128</a:t>
            </a:r>
            <a:endParaRPr lang="en-CA" sz="1400" b="1"/>
          </a:p>
        </p:txBody>
      </p:sp>
      <p:sp>
        <p:nvSpPr>
          <p:cNvPr id="21" name="TextBox 20"/>
          <p:cNvSpPr txBox="1"/>
          <p:nvPr/>
        </p:nvSpPr>
        <p:spPr>
          <a:xfrm>
            <a:off x="2140649" y="637706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128</a:t>
            </a:r>
            <a:endParaRPr lang="en-CA" sz="1400" b="1"/>
          </a:p>
        </p:txBody>
      </p:sp>
      <p:sp>
        <p:nvSpPr>
          <p:cNvPr id="22" name="TextBox 21"/>
          <p:cNvSpPr txBox="1"/>
          <p:nvPr/>
        </p:nvSpPr>
        <p:spPr>
          <a:xfrm>
            <a:off x="5908796" y="615256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64</a:t>
            </a:r>
            <a:endParaRPr lang="en-CA" sz="1400" b="1"/>
          </a:p>
        </p:txBody>
      </p:sp>
      <p:sp>
        <p:nvSpPr>
          <p:cNvPr id="23" name="TextBox 22"/>
          <p:cNvSpPr txBox="1"/>
          <p:nvPr/>
        </p:nvSpPr>
        <p:spPr>
          <a:xfrm>
            <a:off x="5383194" y="55947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/>
              <a:t>64</a:t>
            </a:r>
            <a:endParaRPr lang="en-CA" sz="1400" b="1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84222" y="2857366"/>
            <a:ext cx="11707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41779" y="2845743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err="1"/>
              <a:t>pooling</a:t>
            </a:r>
            <a:endParaRPr lang="en-CA" sz="1600" i="1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804750" y="5740401"/>
            <a:ext cx="11707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62307" y="5728778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err="1"/>
              <a:t>pooling</a:t>
            </a:r>
            <a:endParaRPr lang="en-CA" sz="1600" i="1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028967" y="3535680"/>
            <a:ext cx="0" cy="1311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03269" y="3892731"/>
            <a:ext cx="0" cy="730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36480" y="5552388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/>
              <a:t>(Illustration pour une</a:t>
            </a:r>
          </a:p>
          <a:p>
            <a:pPr algn="ctr"/>
            <a:r>
              <a:rPr lang="fr-CA" sz="1600"/>
              <a:t>carte d’activation)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423708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/>
              <a:t>Max </a:t>
            </a:r>
            <a:r>
              <a:rPr lang="fr-CA" i="1" err="1"/>
              <a:t>pooling</a:t>
            </a:r>
            <a:endParaRPr lang="en-CA" i="1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988280"/>
              </p:ext>
            </p:extLst>
          </p:nvPr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16693"/>
              </p:ext>
            </p:extLst>
          </p:nvPr>
        </p:nvGraphicFramePr>
        <p:xfrm>
          <a:off x="6300652" y="2850967"/>
          <a:ext cx="1859280" cy="151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7916"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49336" y="378775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Max pool </a:t>
            </a:r>
            <a:r>
              <a:rPr lang="fr-CA" sz="1800"/>
              <a:t>par filtre</a:t>
            </a:r>
          </a:p>
          <a:p>
            <a:r>
              <a:rPr lang="fr-CA" sz="1800"/>
              <a:t>2x2 avec </a:t>
            </a:r>
            <a:r>
              <a:rPr lang="fr-CA" sz="1800" err="1"/>
              <a:t>stride</a:t>
            </a:r>
            <a:r>
              <a:rPr lang="fr-CA" sz="1800"/>
              <a:t> =2 </a:t>
            </a:r>
          </a:p>
        </p:txBody>
      </p:sp>
    </p:spTree>
    <p:extLst>
      <p:ext uri="{BB962C8B-B14F-4D97-AF65-F5344CB8AC3E}">
        <p14:creationId xmlns:p14="http://schemas.microsoft.com/office/powerpoint/2010/main" val="34652744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 err="1"/>
              <a:t>Mean</a:t>
            </a:r>
            <a:r>
              <a:rPr lang="fr-CA" i="1"/>
              <a:t> </a:t>
            </a:r>
            <a:r>
              <a:rPr lang="fr-CA" i="1" err="1"/>
              <a:t>pooling</a:t>
            </a:r>
            <a:endParaRPr lang="en-CA" i="1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9280"/>
              </p:ext>
            </p:extLst>
          </p:nvPr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73128"/>
              </p:ext>
            </p:extLst>
          </p:nvPr>
        </p:nvGraphicFramePr>
        <p:xfrm>
          <a:off x="6300652" y="2850967"/>
          <a:ext cx="1859280" cy="151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7916"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9336" y="378775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Moyenne par filtre</a:t>
            </a:r>
          </a:p>
          <a:p>
            <a:r>
              <a:rPr lang="fr-CA" sz="1800"/>
              <a:t>2x2 avec </a:t>
            </a:r>
            <a:r>
              <a:rPr lang="fr-CA" sz="1800" err="1"/>
              <a:t>stride</a:t>
            </a:r>
            <a:r>
              <a:rPr lang="fr-CA" sz="1800"/>
              <a:t> =2 </a:t>
            </a:r>
          </a:p>
        </p:txBody>
      </p:sp>
    </p:spTree>
    <p:extLst>
      <p:ext uri="{BB962C8B-B14F-4D97-AF65-F5344CB8AC3E}">
        <p14:creationId xmlns:p14="http://schemas.microsoft.com/office/powerpoint/2010/main" val="8255181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/>
              <a:t>Max </a:t>
            </a:r>
            <a:r>
              <a:rPr lang="fr-CA" i="1" err="1"/>
              <a:t>pooling</a:t>
            </a:r>
            <a:endParaRPr lang="en-CA" i="1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9336" y="3787754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Max </a:t>
            </a:r>
            <a:r>
              <a:rPr lang="fr-CA" sz="1800" i="1" err="1"/>
              <a:t>pooling</a:t>
            </a:r>
            <a:r>
              <a:rPr lang="fr-CA" sz="1800" i="1"/>
              <a:t> </a:t>
            </a:r>
            <a:r>
              <a:rPr lang="fr-CA" sz="1800"/>
              <a:t>2x2 </a:t>
            </a:r>
          </a:p>
          <a:p>
            <a:r>
              <a:rPr lang="fr-CA" sz="1800"/>
              <a:t>avec </a:t>
            </a:r>
            <a:r>
              <a:rPr lang="fr-CA" sz="1800" b="1" err="1">
                <a:solidFill>
                  <a:srgbClr val="FF0000"/>
                </a:solidFill>
              </a:rPr>
              <a:t>stride</a:t>
            </a:r>
            <a:r>
              <a:rPr lang="fr-CA" sz="1800" b="1">
                <a:solidFill>
                  <a:srgbClr val="FF0000"/>
                </a:solidFill>
              </a:rPr>
              <a:t> =1</a:t>
            </a:r>
            <a:r>
              <a:rPr lang="fr-CA" sz="180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5526" y="1935449"/>
            <a:ext cx="1105989" cy="31547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CA" sz="19900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8037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/>
              <a:t>Max </a:t>
            </a:r>
            <a:r>
              <a:rPr lang="fr-CA" i="1" err="1"/>
              <a:t>pooling</a:t>
            </a:r>
            <a:endParaRPr lang="en-CA" i="1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0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6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9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5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1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8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3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7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4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/>
                        <a:t>-2</a:t>
                      </a:r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9336" y="3787754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Max </a:t>
            </a:r>
            <a:r>
              <a:rPr lang="fr-CA" sz="1800" i="1" err="1"/>
              <a:t>pooling</a:t>
            </a:r>
            <a:r>
              <a:rPr lang="fr-CA" sz="1800" i="1"/>
              <a:t> </a:t>
            </a:r>
            <a:r>
              <a:rPr lang="fr-CA" sz="1800" b="1">
                <a:solidFill>
                  <a:srgbClr val="FF0000"/>
                </a:solidFill>
              </a:rPr>
              <a:t>3x3 </a:t>
            </a:r>
          </a:p>
          <a:p>
            <a:r>
              <a:rPr lang="fr-CA" sz="1800"/>
              <a:t>avec </a:t>
            </a:r>
            <a:r>
              <a:rPr lang="fr-CA" sz="1800" b="1" err="1">
                <a:solidFill>
                  <a:srgbClr val="FF0000"/>
                </a:solidFill>
              </a:rPr>
              <a:t>stride</a:t>
            </a:r>
            <a:r>
              <a:rPr lang="fr-CA" sz="1800" b="1">
                <a:solidFill>
                  <a:srgbClr val="FF0000"/>
                </a:solidFill>
              </a:rPr>
              <a:t> =2</a:t>
            </a:r>
            <a:r>
              <a:rPr lang="fr-CA" sz="180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5526" y="1935449"/>
            <a:ext cx="1105989" cy="31547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CA" sz="19900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203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" y="1584960"/>
            <a:ext cx="9118740" cy="4399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50034" y="5984758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/>
              <a:t>Crédit : cs231 Stanford</a:t>
            </a:r>
            <a:endParaRPr lang="en-CA" sz="12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/>
              <a:t>Illustration d’un CNN complet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7331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20029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i="1" kern="0"/>
              <a:t>Global </a:t>
            </a:r>
            <a:r>
              <a:rPr lang="fr-CA" i="1" kern="0" err="1"/>
              <a:t>pooling</a:t>
            </a:r>
            <a:endParaRPr lang="en-CA" i="1" kern="0"/>
          </a:p>
        </p:txBody>
      </p:sp>
      <p:sp>
        <p:nvSpPr>
          <p:cNvPr id="5" name="Cube 4"/>
          <p:cNvSpPr/>
          <p:nvPr/>
        </p:nvSpPr>
        <p:spPr>
          <a:xfrm>
            <a:off x="1842757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ube 5"/>
          <p:cNvSpPr/>
          <p:nvPr/>
        </p:nvSpPr>
        <p:spPr>
          <a:xfrm>
            <a:off x="193543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2028113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ube 7"/>
          <p:cNvSpPr/>
          <p:nvPr/>
        </p:nvSpPr>
        <p:spPr>
          <a:xfrm>
            <a:off x="211967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ube 8"/>
          <p:cNvSpPr/>
          <p:nvPr/>
        </p:nvSpPr>
        <p:spPr>
          <a:xfrm>
            <a:off x="2215643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398418" y="1343298"/>
            <a:ext cx="856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/>
              <a:t>Max</a:t>
            </a:r>
            <a:r>
              <a:rPr lang="fr-CA"/>
              <a:t> ou </a:t>
            </a:r>
            <a:r>
              <a:rPr lang="fr-CA" i="1" err="1"/>
              <a:t>Mean</a:t>
            </a:r>
            <a:r>
              <a:rPr lang="fr-CA" i="1"/>
              <a:t> </a:t>
            </a:r>
            <a:r>
              <a:rPr lang="fr-CA" i="1" err="1"/>
              <a:t>pooling</a:t>
            </a:r>
            <a:r>
              <a:rPr lang="fr-CA" i="1"/>
              <a:t> </a:t>
            </a:r>
            <a:r>
              <a:rPr lang="fr-CA"/>
              <a:t>« </a:t>
            </a:r>
            <a:r>
              <a:rPr lang="fr-CA" i="1" err="1"/>
              <a:t>valid</a:t>
            </a:r>
            <a:r>
              <a:rPr lang="fr-CA"/>
              <a:t> » avec un filtre de la taille des canaux</a:t>
            </a:r>
          </a:p>
          <a:p>
            <a:endParaRPr lang="fr-CA"/>
          </a:p>
          <a:p>
            <a:r>
              <a:rPr lang="fr-CA" b="1">
                <a:solidFill>
                  <a:srgbClr val="FF0000"/>
                </a:solidFill>
              </a:rPr>
              <a:t>Résultat</a:t>
            </a:r>
            <a:r>
              <a:rPr lang="fr-CA"/>
              <a:t> : un </a:t>
            </a:r>
            <a:r>
              <a:rPr lang="fr-CA" b="1">
                <a:solidFill>
                  <a:srgbClr val="FF0000"/>
                </a:solidFill>
              </a:rPr>
              <a:t>vecteur</a:t>
            </a:r>
            <a:r>
              <a:rPr lang="fr-CA"/>
              <a:t> de la taille du nombre de canaux</a:t>
            </a:r>
            <a:endParaRPr lang="en-CA"/>
          </a:p>
        </p:txBody>
      </p:sp>
      <p:sp>
        <p:nvSpPr>
          <p:cNvPr id="11" name="Cube 10"/>
          <p:cNvSpPr/>
          <p:nvPr/>
        </p:nvSpPr>
        <p:spPr>
          <a:xfrm>
            <a:off x="2305720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Cube 11"/>
          <p:cNvSpPr/>
          <p:nvPr/>
        </p:nvSpPr>
        <p:spPr>
          <a:xfrm>
            <a:off x="24050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be 12"/>
          <p:cNvSpPr/>
          <p:nvPr/>
        </p:nvSpPr>
        <p:spPr>
          <a:xfrm>
            <a:off x="24911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471157" y="380274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100</a:t>
            </a:r>
            <a:endParaRPr lang="en-CA" sz="1800"/>
          </a:p>
        </p:txBody>
      </p:sp>
      <p:sp>
        <p:nvSpPr>
          <p:cNvPr id="15" name="Rectangle 14"/>
          <p:cNvSpPr/>
          <p:nvPr/>
        </p:nvSpPr>
        <p:spPr>
          <a:xfrm rot="18816523">
            <a:off x="2941023" y="555207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100</a:t>
            </a:r>
            <a:endParaRPr lang="en-CA" sz="1800"/>
          </a:p>
        </p:txBody>
      </p:sp>
      <p:sp>
        <p:nvSpPr>
          <p:cNvPr id="16" name="Rectangle 15"/>
          <p:cNvSpPr/>
          <p:nvPr/>
        </p:nvSpPr>
        <p:spPr>
          <a:xfrm>
            <a:off x="2070984" y="605631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8</a:t>
            </a:r>
            <a:endParaRPr lang="en-CA" sz="1800"/>
          </a:p>
        </p:txBody>
      </p:sp>
      <p:cxnSp>
        <p:nvCxnSpPr>
          <p:cNvPr id="18" name="Straight Arrow Connector 17"/>
          <p:cNvCxnSpPr>
            <a:endCxn id="26" idx="2"/>
          </p:cNvCxnSpPr>
          <p:nvPr/>
        </p:nvCxnSpPr>
        <p:spPr>
          <a:xfrm flipV="1">
            <a:off x="3151822" y="4458182"/>
            <a:ext cx="3320220" cy="55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472042" y="4354312"/>
            <a:ext cx="684275" cy="159631"/>
            <a:chOff x="5693497" y="5669747"/>
            <a:chExt cx="684275" cy="159631"/>
          </a:xfrm>
        </p:grpSpPr>
        <p:sp>
          <p:nvSpPr>
            <p:cNvPr id="26" name="Cube 25"/>
            <p:cNvSpPr/>
            <p:nvPr/>
          </p:nvSpPr>
          <p:spPr>
            <a:xfrm>
              <a:off x="5693497" y="5669755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>
              <a:off x="5773297" y="5669754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>
              <a:off x="5847903" y="5669752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Cube 29"/>
            <p:cNvSpPr/>
            <p:nvPr/>
          </p:nvSpPr>
          <p:spPr>
            <a:xfrm>
              <a:off x="5927703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Cube 30"/>
            <p:cNvSpPr/>
            <p:nvPr/>
          </p:nvSpPr>
          <p:spPr>
            <a:xfrm>
              <a:off x="6014907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Cube 31"/>
            <p:cNvSpPr/>
            <p:nvPr/>
          </p:nvSpPr>
          <p:spPr>
            <a:xfrm>
              <a:off x="6094707" y="5669750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Cube 32"/>
            <p:cNvSpPr/>
            <p:nvPr/>
          </p:nvSpPr>
          <p:spPr>
            <a:xfrm>
              <a:off x="6169313" y="5669748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Cube 33"/>
            <p:cNvSpPr/>
            <p:nvPr/>
          </p:nvSpPr>
          <p:spPr>
            <a:xfrm>
              <a:off x="6249113" y="5669747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4003486" y="4619471"/>
            <a:ext cx="2037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/>
              <a:t>Global </a:t>
            </a:r>
            <a:r>
              <a:rPr lang="fr-CA" i="1" err="1"/>
              <a:t>pooling</a:t>
            </a:r>
            <a:endParaRPr lang="fr-CA" i="1"/>
          </a:p>
          <a:p>
            <a:pPr algn="ctr"/>
            <a:r>
              <a:rPr lang="fr-CA" sz="1600"/>
              <a:t>(</a:t>
            </a:r>
            <a:r>
              <a:rPr lang="fr-CA" sz="1600" i="1"/>
              <a:t>max </a:t>
            </a:r>
            <a:r>
              <a:rPr lang="fr-CA" sz="1600"/>
              <a:t>ou </a:t>
            </a:r>
            <a:r>
              <a:rPr lang="fr-CA" sz="1600" i="1" err="1"/>
              <a:t>mean</a:t>
            </a:r>
            <a:r>
              <a:rPr lang="fr-CA" sz="1600"/>
              <a:t>)</a:t>
            </a:r>
            <a:endParaRPr lang="en-CA" sz="1600"/>
          </a:p>
        </p:txBody>
      </p:sp>
      <p:sp>
        <p:nvSpPr>
          <p:cNvPr id="38" name="Rectangle 37"/>
          <p:cNvSpPr/>
          <p:nvPr/>
        </p:nvSpPr>
        <p:spPr>
          <a:xfrm>
            <a:off x="7065267" y="411489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 rot="18816523">
            <a:off x="7096473" y="440526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1</a:t>
            </a:r>
            <a:endParaRPr lang="en-CA" sz="1800"/>
          </a:p>
        </p:txBody>
      </p:sp>
      <p:sp>
        <p:nvSpPr>
          <p:cNvPr id="40" name="Rectangle 39"/>
          <p:cNvSpPr/>
          <p:nvPr/>
        </p:nvSpPr>
        <p:spPr>
          <a:xfrm>
            <a:off x="6654967" y="45899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8</a:t>
            </a: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20429877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074"/>
            <a:ext cx="9144000" cy="1143000"/>
          </a:xfrm>
        </p:spPr>
        <p:txBody>
          <a:bodyPr/>
          <a:lstStyle/>
          <a:p>
            <a:br>
              <a:rPr lang="fr-CA"/>
            </a:br>
            <a:r>
              <a:rPr lang="fr-CA" b="1">
                <a:solidFill>
                  <a:srgbClr val="FF0000"/>
                </a:solidFill>
              </a:rPr>
              <a:t>Multiplication matricielle parcimonieuse</a:t>
            </a:r>
            <a:endParaRPr lang="en-CA" sz="11500" b="1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868" y="5613793"/>
            <a:ext cx="8852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425516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469" y="2821667"/>
            <a:ext cx="7772400" cy="1143000"/>
          </a:xfrm>
        </p:spPr>
        <p:txBody>
          <a:bodyPr/>
          <a:lstStyle/>
          <a:p>
            <a:pPr eaLnBrk="1" hangingPunct="1"/>
            <a:r>
              <a:rPr lang="fr-CA" altLang="en-US" sz="6000"/>
              <a:t>Convolution</a:t>
            </a:r>
            <a:br>
              <a:rPr lang="fr-CA" altLang="en-US" sz="6000"/>
            </a:br>
            <a:r>
              <a:rPr lang="fr-CA" altLang="en-US" sz="6000"/>
              <a:t>et </a:t>
            </a:r>
            <a:br>
              <a:rPr lang="fr-CA" altLang="en-US" sz="6000"/>
            </a:br>
            <a:r>
              <a:rPr lang="fr-CA" altLang="en-US" sz="6000"/>
              <a:t>couche </a:t>
            </a:r>
            <a:r>
              <a:rPr lang="fr-CA" altLang="en-US" sz="6000" err="1"/>
              <a:t>convolutionnelle</a:t>
            </a:r>
            <a:br>
              <a:rPr lang="fr-CA" altLang="en-US" sz="6000"/>
            </a:br>
            <a:r>
              <a:rPr lang="fr-CA" altLang="en-US" sz="6000" b="1">
                <a:solidFill>
                  <a:srgbClr val="FF0000"/>
                </a:solidFill>
              </a:rPr>
              <a:t>1D</a:t>
            </a:r>
          </a:p>
        </p:txBody>
      </p:sp>
    </p:spTree>
    <p:extLst>
      <p:ext uri="{BB962C8B-B14F-4D97-AF65-F5344CB8AC3E}">
        <p14:creationId xmlns:p14="http://schemas.microsoft.com/office/powerpoint/2010/main" val="29550956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/>
              <a:t>Il est </a:t>
            </a:r>
            <a:r>
              <a:rPr lang="fr-CA" sz="3600" b="1">
                <a:solidFill>
                  <a:srgbClr val="FF0000"/>
                </a:solidFill>
              </a:rPr>
              <a:t>plus rapide </a:t>
            </a:r>
            <a:r>
              <a:rPr lang="fr-CA" sz="3600"/>
              <a:t>de multiplier des matrices que de les </a:t>
            </a:r>
            <a:r>
              <a:rPr lang="fr-CA" sz="3600" err="1"/>
              <a:t>convoluer</a:t>
            </a:r>
            <a:r>
              <a:rPr lang="fr-CA" sz="3600"/>
              <a:t>.</a:t>
            </a:r>
            <a:endParaRPr lang="en-CA" sz="360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726548"/>
              </p:ext>
            </p:extLst>
          </p:nvPr>
        </p:nvGraphicFramePr>
        <p:xfrm>
          <a:off x="1158241" y="232887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744059"/>
              </p:ext>
            </p:extLst>
          </p:nvPr>
        </p:nvGraphicFramePr>
        <p:xfrm>
          <a:off x="4184470" y="232887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une carte d’activation, filtre 3x3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633145"/>
              </p:ext>
            </p:extLst>
          </p:nvPr>
        </p:nvGraphicFramePr>
        <p:xfrm>
          <a:off x="6814458" y="232887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773530" y="29200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164034" y="285432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066819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184470" y="177079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3544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/>
              <a:t>Il est </a:t>
            </a:r>
            <a:r>
              <a:rPr lang="fr-CA" sz="3600" b="1">
                <a:solidFill>
                  <a:srgbClr val="FF0000"/>
                </a:solidFill>
              </a:rPr>
              <a:t>plus rapide </a:t>
            </a:r>
            <a:r>
              <a:rPr lang="fr-CA" sz="3600"/>
              <a:t>de multiplier des matrices que de les </a:t>
            </a:r>
            <a:r>
              <a:rPr lang="fr-CA" sz="3600" err="1"/>
              <a:t>convoluer</a:t>
            </a:r>
            <a:r>
              <a:rPr lang="fr-CA" sz="3600"/>
              <a:t>.</a:t>
            </a:r>
            <a:endParaRPr lang="en-CA" sz="360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19724"/>
              </p:ext>
            </p:extLst>
          </p:nvPr>
        </p:nvGraphicFramePr>
        <p:xfrm>
          <a:off x="1201784" y="232887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590169"/>
              </p:ext>
            </p:extLst>
          </p:nvPr>
        </p:nvGraphicFramePr>
        <p:xfrm>
          <a:off x="4228013" y="232887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une carte d’activation, filtre 3x3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58663"/>
              </p:ext>
            </p:extLst>
          </p:nvPr>
        </p:nvGraphicFramePr>
        <p:xfrm>
          <a:off x="6858001" y="232887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817073" y="29200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207577" y="285432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228013" y="177079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</a:t>
            </a:r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0" y="4662209"/>
            <a:ext cx="9332683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On peut </a:t>
            </a:r>
            <a:r>
              <a:rPr lang="fr-CA" sz="1800" b="1">
                <a:solidFill>
                  <a:srgbClr val="FF0000"/>
                </a:solidFill>
              </a:rPr>
              <a:t>remplacer </a:t>
            </a:r>
            <a:r>
              <a:rPr lang="fr-CA" sz="1800"/>
              <a:t>une</a:t>
            </a:r>
            <a:r>
              <a:rPr lang="fr-CA" sz="1800" b="1">
                <a:solidFill>
                  <a:srgbClr val="FF0000"/>
                </a:solidFill>
              </a:rPr>
              <a:t> convolution </a:t>
            </a:r>
            <a:r>
              <a:rPr lang="fr-CA" sz="1800"/>
              <a:t>par une </a:t>
            </a:r>
            <a:r>
              <a:rPr lang="fr-CA" sz="1800" b="1">
                <a:solidFill>
                  <a:srgbClr val="FF0000"/>
                </a:solidFill>
              </a:rPr>
              <a:t>multiplication matrice-matrice </a:t>
            </a:r>
            <a:r>
              <a:rPr lang="fr-CA" sz="1800"/>
              <a:t>ou</a:t>
            </a:r>
            <a:r>
              <a:rPr lang="fr-CA" sz="1800" b="1">
                <a:solidFill>
                  <a:srgbClr val="FF0000"/>
                </a:solidFill>
              </a:rPr>
              <a:t> matrice-vecteur</a:t>
            </a:r>
          </a:p>
          <a:p>
            <a:r>
              <a:rPr lang="fr-CA" sz="1800"/>
              <a:t>De façons :</a:t>
            </a:r>
          </a:p>
          <a:p>
            <a:endParaRPr lang="fr-CA" sz="1800"/>
          </a:p>
          <a:p>
            <a:r>
              <a:rPr lang="fr-CA" sz="2800"/>
              <a:t>1- en </a:t>
            </a:r>
            <a:r>
              <a:rPr lang="fr-CA" sz="2800" b="1" u="sng">
                <a:solidFill>
                  <a:srgbClr val="FF0000"/>
                </a:solidFill>
              </a:rPr>
              <a:t>linéarisant</a:t>
            </a:r>
            <a:r>
              <a:rPr lang="fr-CA" sz="2800"/>
              <a:t> l’entrée et en « </a:t>
            </a:r>
            <a:r>
              <a:rPr lang="fr-CA" sz="2800" b="1" u="sng">
                <a:solidFill>
                  <a:srgbClr val="FF0000"/>
                </a:solidFill>
              </a:rPr>
              <a:t>matriçant</a:t>
            </a:r>
            <a:r>
              <a:rPr lang="fr-CA" sz="2800"/>
              <a:t> » le filtre</a:t>
            </a:r>
          </a:p>
          <a:p>
            <a:r>
              <a:rPr lang="fr-CA" sz="2800"/>
              <a:t>2- en </a:t>
            </a:r>
            <a:r>
              <a:rPr lang="fr-CA" sz="2800" b="1" u="sng">
                <a:solidFill>
                  <a:srgbClr val="FF0000"/>
                </a:solidFill>
              </a:rPr>
              <a:t>linéarisant</a:t>
            </a:r>
            <a:r>
              <a:rPr lang="fr-CA" sz="2800"/>
              <a:t> le filtre et en « </a:t>
            </a:r>
            <a:r>
              <a:rPr lang="fr-CA" sz="2800" b="1" u="sng">
                <a:solidFill>
                  <a:srgbClr val="FF0000"/>
                </a:solidFill>
              </a:rPr>
              <a:t>matriçant</a:t>
            </a:r>
            <a:r>
              <a:rPr lang="fr-CA" sz="2800"/>
              <a:t> » l’entrée</a:t>
            </a:r>
            <a:endParaRPr lang="en-CA" sz="2800"/>
          </a:p>
        </p:txBody>
      </p:sp>
    </p:spTree>
    <p:extLst>
      <p:ext uri="{BB962C8B-B14F-4D97-AF65-F5344CB8AC3E}">
        <p14:creationId xmlns:p14="http://schemas.microsoft.com/office/powerpoint/2010/main" val="3995272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/>
              <a:t>Rappel</a:t>
            </a:r>
            <a:endParaRPr lang="en-CA" sz="360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946316"/>
              </p:ext>
            </p:extLst>
          </p:nvPr>
        </p:nvGraphicFramePr>
        <p:xfrm>
          <a:off x="796296" y="2172062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une carte d’activation, filtre 3x3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273659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1">
                          <a:solidFill>
                            <a:srgbClr val="FF0000"/>
                          </a:solidFill>
                        </a:rPr>
                        <a:t>Y0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37211" y="4583927"/>
            <a:ext cx="86629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Y0</a:t>
            </a:r>
            <a:r>
              <a:rPr lang="fr-CA" sz="2000"/>
              <a:t>=W0.X0+W1.X1+W2.X2+W3.X4+W4.X5+W5.X6+W6.X8+W7.X9+W8.X10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9275941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/>
              <a:t>Rappel</a:t>
            </a:r>
            <a:endParaRPr lang="en-CA" sz="360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84117"/>
              </p:ext>
            </p:extLst>
          </p:nvPr>
        </p:nvGraphicFramePr>
        <p:xfrm>
          <a:off x="1410791" y="2167413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une carte d’activation, filtre 3x3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801665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>
                          <a:solidFill>
                            <a:srgbClr val="FF0000"/>
                          </a:solidFill>
                        </a:rPr>
                        <a:t>Y1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59080" y="4575051"/>
            <a:ext cx="879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Y1</a:t>
            </a:r>
            <a:r>
              <a:rPr lang="fr-CA" sz="2000"/>
              <a:t>=W0.X1+W1.X2+W2.X3+W3.X5+W4.X6+W5.X7+W6.X9+W7.X10+W8.X11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6335227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/>
              <a:t>Rappel</a:t>
            </a:r>
            <a:endParaRPr lang="en-CA" sz="360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109068"/>
              </p:ext>
            </p:extLst>
          </p:nvPr>
        </p:nvGraphicFramePr>
        <p:xfrm>
          <a:off x="787587" y="2667546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une carte d’activation, filtre 3x3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654615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1">
                          <a:solidFill>
                            <a:srgbClr val="FF0000"/>
                          </a:solidFill>
                        </a:rPr>
                        <a:t>Y2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5820" y="4650921"/>
            <a:ext cx="9038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Y2</a:t>
            </a:r>
            <a:r>
              <a:rPr lang="fr-CA" sz="2000"/>
              <a:t>=W0.X4+W1.X5+W2.X6+W3.X8+W4.X9+W5.X10+W6.X12+W7.X13+W8.X14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9521379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/>
              <a:t>Rappel</a:t>
            </a:r>
            <a:endParaRPr lang="en-CA" sz="360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04303"/>
              </p:ext>
            </p:extLst>
          </p:nvPr>
        </p:nvGraphicFramePr>
        <p:xfrm>
          <a:off x="1419500" y="2658834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une carte d’activation, filtre 3x3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31744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>
                          <a:solidFill>
                            <a:srgbClr val="FF0000"/>
                          </a:solidFill>
                        </a:rPr>
                        <a:t>Y3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5820" y="4650921"/>
            <a:ext cx="9175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Y3</a:t>
            </a:r>
            <a:r>
              <a:rPr lang="fr-CA" sz="2000"/>
              <a:t>=W0.X5+W1.X6+W2.X7+W3.X9+W4.X10+W5.X11+W6.X13+W7.X14+W8.X15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0188219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52928"/>
              </p:ext>
            </p:extLst>
          </p:nvPr>
        </p:nvGraphicFramePr>
        <p:xfrm>
          <a:off x="171996" y="2960374"/>
          <a:ext cx="7094208" cy="141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33948" y="1301370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une carte d’activation, filtre 3x3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697967"/>
              </p:ext>
            </p:extLst>
          </p:nvPr>
        </p:nvGraphicFramePr>
        <p:xfrm>
          <a:off x="8510638" y="2960370"/>
          <a:ext cx="465936" cy="141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71424"/>
              </p:ext>
            </p:extLst>
          </p:nvPr>
        </p:nvGraphicFramePr>
        <p:xfrm>
          <a:off x="7639043" y="702129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X3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X4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X5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X6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X7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X8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X9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X10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X11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X12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X13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X14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X15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297048" y="34836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x</a:t>
            </a:r>
            <a:endParaRPr lang="en-CA" sz="180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2548" y="-94218"/>
            <a:ext cx="8760824" cy="1143000"/>
          </a:xfrm>
        </p:spPr>
        <p:txBody>
          <a:bodyPr/>
          <a:lstStyle/>
          <a:p>
            <a:pPr algn="l"/>
            <a:r>
              <a:rPr lang="fr-CA" sz="3200"/>
              <a:t>Linéarisation de l’entrée et « matriçage » du filtre</a:t>
            </a:r>
            <a:endParaRPr lang="en-CA" sz="3200"/>
          </a:p>
        </p:txBody>
      </p:sp>
    </p:spTree>
    <p:extLst>
      <p:ext uri="{BB962C8B-B14F-4D97-AF65-F5344CB8AC3E}">
        <p14:creationId xmlns:p14="http://schemas.microsoft.com/office/powerpoint/2010/main" val="18488659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48" y="62540"/>
            <a:ext cx="8760824" cy="1143000"/>
          </a:xfrm>
        </p:spPr>
        <p:txBody>
          <a:bodyPr/>
          <a:lstStyle/>
          <a:p>
            <a:pPr algn="l"/>
            <a:r>
              <a:rPr lang="fr-CA" sz="3200"/>
              <a:t>Linéarisation de l’entrée et « matriçage » du filtre</a:t>
            </a:r>
            <a:endParaRPr lang="en-CA" sz="320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01784" y="232887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649339"/>
              </p:ext>
            </p:extLst>
          </p:nvPr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une carte d’activation, </a:t>
            </a:r>
            <a:r>
              <a:rPr lang="fr-CA" sz="1800" b="1">
                <a:solidFill>
                  <a:srgbClr val="FF0000"/>
                </a:solidFill>
              </a:rPr>
              <a:t>filtre 2x2</a:t>
            </a:r>
            <a:endParaRPr lang="en-CA" sz="1800" b="1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90673"/>
              </p:ext>
            </p:extLst>
          </p:nvPr>
        </p:nvGraphicFramePr>
        <p:xfrm>
          <a:off x="6527076" y="2313099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809725" y="2941297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0984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339423" y="180033"/>
            <a:ext cx="88045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/>
              <a:t>Linéarisation de l’entrée et « matriçage »</a:t>
            </a:r>
            <a:br>
              <a:rPr lang="fr-CA" sz="3600" kern="0"/>
            </a:br>
            <a:r>
              <a:rPr lang="fr-CA" sz="3600" kern="0"/>
              <a:t>du filtre</a:t>
            </a:r>
            <a:endParaRPr lang="en-CA" sz="3600" kern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514307"/>
              </p:ext>
            </p:extLst>
          </p:nvPr>
        </p:nvGraphicFramePr>
        <p:xfrm>
          <a:off x="160927" y="2260118"/>
          <a:ext cx="7094208" cy="3185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60927" y="1323033"/>
            <a:ext cx="7579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une carte d’activation, </a:t>
            </a:r>
            <a:r>
              <a:rPr lang="fr-CA" sz="1800" b="1">
                <a:solidFill>
                  <a:srgbClr val="FF0000"/>
                </a:solidFill>
              </a:rPr>
              <a:t>filtre 2x2</a:t>
            </a:r>
            <a:endParaRPr lang="en-CA" sz="1800" b="1">
              <a:solidFill>
                <a:srgbClr val="FF00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34720"/>
              </p:ext>
            </p:extLst>
          </p:nvPr>
        </p:nvGraphicFramePr>
        <p:xfrm>
          <a:off x="8525687" y="2260118"/>
          <a:ext cx="465936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11688"/>
              </p:ext>
            </p:extLst>
          </p:nvPr>
        </p:nvGraphicFramePr>
        <p:xfrm>
          <a:off x="7639043" y="702129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X3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X4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X5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X6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X7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X8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X9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X10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X11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X12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X13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X14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X15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7297048" y="34836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x</a:t>
            </a: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41868296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93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</a:t>
            </a:r>
            <a:r>
              <a:rPr lang="fr-CA" sz="1800" b="1">
                <a:solidFill>
                  <a:srgbClr val="FF0000"/>
                </a:solidFill>
              </a:rPr>
              <a:t>deux cartes d’activation</a:t>
            </a:r>
            <a:r>
              <a:rPr lang="fr-CA" sz="1800"/>
              <a:t>, filtre 2x2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39078"/>
              </p:ext>
            </p:extLst>
          </p:nvPr>
        </p:nvGraphicFramePr>
        <p:xfrm>
          <a:off x="6527076" y="2313099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33909" y="270616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</a:t>
            </a:r>
            <a:endParaRPr lang="en-CA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266002"/>
              </p:ext>
            </p:extLst>
          </p:nvPr>
        </p:nvGraphicFramePr>
        <p:xfrm>
          <a:off x="4220665" y="351209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797931"/>
              </p:ext>
            </p:extLst>
          </p:nvPr>
        </p:nvGraphicFramePr>
        <p:xfrm>
          <a:off x="825077" y="2291836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8073"/>
              </p:ext>
            </p:extLst>
          </p:nvPr>
        </p:nvGraphicFramePr>
        <p:xfrm>
          <a:off x="6527076" y="4016281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52548" y="62540"/>
            <a:ext cx="8760824" cy="1143000"/>
          </a:xfrm>
        </p:spPr>
        <p:txBody>
          <a:bodyPr/>
          <a:lstStyle/>
          <a:p>
            <a:pPr algn="l"/>
            <a:r>
              <a:rPr lang="fr-CA" sz="3200"/>
              <a:t>Linéarisation de l’entrée et « matriçage » du filtre</a:t>
            </a:r>
            <a:endParaRPr lang="en-CA" sz="3200"/>
          </a:p>
        </p:txBody>
      </p:sp>
    </p:spTree>
    <p:extLst>
      <p:ext uri="{BB962C8B-B14F-4D97-AF65-F5344CB8AC3E}">
        <p14:creationId xmlns:p14="http://schemas.microsoft.com/office/powerpoint/2010/main" val="326348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2263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9839AE0-3E82-4D8C-9DE8-CB5BAB33896E}"/>
              </a:ext>
            </a:extLst>
          </p:cNvPr>
          <p:cNvSpPr txBox="1"/>
          <p:nvPr/>
        </p:nvSpPr>
        <p:spPr>
          <a:xfrm>
            <a:off x="461698" y="1035353"/>
            <a:ext cx="4138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"</a:t>
            </a:r>
            <a:r>
              <a:rPr lang="en-US" err="1">
                <a:latin typeface="Times New Roman"/>
                <a:cs typeface="Times New Roman"/>
              </a:rPr>
              <a:t>représentation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mathématique</a:t>
            </a:r>
            <a:r>
              <a:rPr lang="en-US">
                <a:latin typeface="Times New Roman"/>
                <a:cs typeface="Times New Roman"/>
              </a:rPr>
              <a:t> de la notion de </a:t>
            </a:r>
            <a:r>
              <a:rPr lang="en-US" err="1">
                <a:latin typeface="Times New Roman"/>
                <a:cs typeface="Times New Roman"/>
              </a:rPr>
              <a:t>filtre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linéaire</a:t>
            </a:r>
            <a:r>
              <a:rPr lang="en-US">
                <a:latin typeface="Times New Roman"/>
                <a:cs typeface="Times New Roman"/>
              </a:rPr>
              <a:t>"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0E54DD38-B2A4-4CC7-B575-79585249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81" y="796092"/>
            <a:ext cx="4070874" cy="2061422"/>
          </a:xfrm>
          <a:prstGeom prst="rect">
            <a:avLst/>
          </a:prstGeom>
        </p:spPr>
      </p:pic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60C474-7019-4537-AD73-7A67CF811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0" y="2495835"/>
            <a:ext cx="4152180" cy="456873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0864A956-96C5-4B1D-9D1A-880F66077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473" y="3716043"/>
            <a:ext cx="6104962" cy="17636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5592640-94C9-4C56-BD44-071014392B37}"/>
              </a:ext>
            </a:extLst>
          </p:cNvPr>
          <p:cNvSpPr txBox="1"/>
          <p:nvPr/>
        </p:nvSpPr>
        <p:spPr>
          <a:xfrm>
            <a:off x="5258834" y="6251848"/>
            <a:ext cx="28880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latin typeface="Times New Roman"/>
                <a:cs typeface="Times New Roman"/>
              </a:rPr>
              <a:t>https://en.wikipedia.org/wiki/Convolution</a:t>
            </a:r>
            <a:endParaRPr lang="fr-FR" sz="12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2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339423" y="180033"/>
            <a:ext cx="88045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/>
              <a:t>Linéarisation de l’entrée et « matriçage »</a:t>
            </a:r>
            <a:br>
              <a:rPr lang="fr-CA" sz="3600" kern="0"/>
            </a:br>
            <a:r>
              <a:rPr lang="fr-CA" sz="3600" kern="0"/>
              <a:t>du filtre</a:t>
            </a:r>
            <a:endParaRPr lang="en-CA" sz="3600" kern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02192"/>
              </p:ext>
            </p:extLst>
          </p:nvPr>
        </p:nvGraphicFramePr>
        <p:xfrm>
          <a:off x="160927" y="2260119"/>
          <a:ext cx="6854912" cy="303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432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91406"/>
              </p:ext>
            </p:extLst>
          </p:nvPr>
        </p:nvGraphicFramePr>
        <p:xfrm>
          <a:off x="8122712" y="2187549"/>
          <a:ext cx="474618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430052"/>
              </p:ext>
            </p:extLst>
          </p:nvPr>
        </p:nvGraphicFramePr>
        <p:xfrm>
          <a:off x="7392302" y="751533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X3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X4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X5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X6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X7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X8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X9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X10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X11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X12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X13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X14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X15</a:t>
                      </a:r>
                      <a:endParaRPr lang="en-CA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7837692" y="3391309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65764"/>
              </p:ext>
            </p:extLst>
          </p:nvPr>
        </p:nvGraphicFramePr>
        <p:xfrm>
          <a:off x="442129" y="2656359"/>
          <a:ext cx="6854912" cy="303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432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416828" y="1323033"/>
            <a:ext cx="4576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 et </a:t>
            </a:r>
          </a:p>
          <a:p>
            <a:r>
              <a:rPr lang="fr-CA" sz="1800" b="1">
                <a:solidFill>
                  <a:srgbClr val="FF0000"/>
                </a:solidFill>
              </a:rPr>
              <a:t>deux cartes d’activation</a:t>
            </a:r>
            <a:r>
              <a:rPr lang="fr-CA" sz="1800"/>
              <a:t>, filtre 2x2</a:t>
            </a:r>
            <a:endParaRPr lang="en-CA" sz="180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861735"/>
              </p:ext>
            </p:extLst>
          </p:nvPr>
        </p:nvGraphicFramePr>
        <p:xfrm>
          <a:off x="8639900" y="2187549"/>
          <a:ext cx="474618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8">
                  <a:extLst>
                    <a:ext uri="{9D8B030D-6E8A-4147-A177-3AD203B41FA5}">
                      <a16:colId xmlns:a16="http://schemas.microsoft.com/office/drawing/2014/main" val="802671995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64583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25536" y="1258579"/>
            <a:ext cx="7378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d’entrée, une carte d’activation, filtre 2x2</a:t>
            </a:r>
          </a:p>
          <a:p>
            <a:r>
              <a:rPr lang="fr-CA" sz="1800"/>
              <a:t>     </a:t>
            </a:r>
            <a:r>
              <a:rPr lang="fr-CA" sz="1800" b="1" i="1">
                <a:solidFill>
                  <a:srgbClr val="FF0000"/>
                </a:solidFill>
              </a:rPr>
              <a:t>mini-batch</a:t>
            </a:r>
            <a:r>
              <a:rPr lang="fr-CA" sz="1800" b="1">
                <a:solidFill>
                  <a:srgbClr val="FF0000"/>
                </a:solidFill>
              </a:rPr>
              <a:t> de 2 entrées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7076" y="2313099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33909" y="270616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</a:t>
            </a:r>
            <a:endParaRPr lang="en-CA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25077" y="2291836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527076" y="4016281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38609"/>
              </p:ext>
            </p:extLst>
          </p:nvPr>
        </p:nvGraphicFramePr>
        <p:xfrm>
          <a:off x="825077" y="4399604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2548" y="62540"/>
            <a:ext cx="8760824" cy="1143000"/>
          </a:xfrm>
        </p:spPr>
        <p:txBody>
          <a:bodyPr/>
          <a:lstStyle/>
          <a:p>
            <a:pPr algn="l"/>
            <a:r>
              <a:rPr lang="fr-CA" sz="3200"/>
              <a:t>Linéarisation de l’entrée et « matriçage » du filtre</a:t>
            </a:r>
            <a:endParaRPr lang="en-CA" sz="3200"/>
          </a:p>
        </p:txBody>
      </p:sp>
    </p:spTree>
    <p:extLst>
      <p:ext uri="{BB962C8B-B14F-4D97-AF65-F5344CB8AC3E}">
        <p14:creationId xmlns:p14="http://schemas.microsoft.com/office/powerpoint/2010/main" val="32587742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339423" y="180033"/>
            <a:ext cx="88045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/>
              <a:t>Linéarisation de l’entrée et « matriçage »</a:t>
            </a:r>
            <a:br>
              <a:rPr lang="fr-CA" sz="3600" kern="0"/>
            </a:br>
            <a:r>
              <a:rPr lang="fr-CA" sz="3600" kern="0"/>
              <a:t>du filtre</a:t>
            </a:r>
            <a:endParaRPr lang="en-CA" sz="3600" kern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37042"/>
              </p:ext>
            </p:extLst>
          </p:nvPr>
        </p:nvGraphicFramePr>
        <p:xfrm>
          <a:off x="117382" y="2260119"/>
          <a:ext cx="6753680" cy="2947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05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729785"/>
              </p:ext>
            </p:extLst>
          </p:nvPr>
        </p:nvGraphicFramePr>
        <p:xfrm>
          <a:off x="7093103" y="959195"/>
          <a:ext cx="865862" cy="554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31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  <a:gridCol w="432931">
                  <a:extLst>
                    <a:ext uri="{9D8B030D-6E8A-4147-A177-3AD203B41FA5}">
                      <a16:colId xmlns:a16="http://schemas.microsoft.com/office/drawing/2014/main" val="239750565"/>
                    </a:ext>
                  </a:extLst>
                </a:gridCol>
              </a:tblGrid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X18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X3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X19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X4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X20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X5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X6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X22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X7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X23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X8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X24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X9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X25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X10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X26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X11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X27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X12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X28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X13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X29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X14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X30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/>
                        <a:t>X15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X31</a:t>
                      </a:r>
                      <a:endParaRPr lang="en-CA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6831896" y="348364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x</a:t>
            </a:r>
            <a:endParaRPr lang="en-CA" sz="180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51025"/>
              </p:ext>
            </p:extLst>
          </p:nvPr>
        </p:nvGraphicFramePr>
        <p:xfrm>
          <a:off x="8166254" y="2146906"/>
          <a:ext cx="949236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74618">
                  <a:extLst>
                    <a:ext uri="{9D8B030D-6E8A-4147-A177-3AD203B41FA5}">
                      <a16:colId xmlns:a16="http://schemas.microsoft.com/office/drawing/2014/main" val="802671995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160927" y="1258579"/>
            <a:ext cx="6526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un canal d’entrée, une carte d’activation, </a:t>
            </a:r>
          </a:p>
          <a:p>
            <a:r>
              <a:rPr lang="fr-CA" sz="1800"/>
              <a:t>filtre 2x2 </a:t>
            </a:r>
            <a:r>
              <a:rPr lang="fr-CA" sz="1800" b="1">
                <a:solidFill>
                  <a:srgbClr val="FF0000"/>
                </a:solidFill>
              </a:rPr>
              <a:t>mini-batch de 2 entrées</a:t>
            </a:r>
            <a:r>
              <a:rPr lang="fr-CA" sz="1800"/>
              <a:t>.</a:t>
            </a:r>
            <a:endParaRPr lang="en-CA" sz="1800"/>
          </a:p>
        </p:txBody>
      </p:sp>
      <p:sp>
        <p:nvSpPr>
          <p:cNvPr id="19" name="Rectangle 18"/>
          <p:cNvSpPr/>
          <p:nvPr/>
        </p:nvSpPr>
        <p:spPr>
          <a:xfrm>
            <a:off x="7898652" y="3483643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=</a:t>
            </a: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257527198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01784" y="232887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20682"/>
              </p:ext>
            </p:extLst>
          </p:nvPr>
        </p:nvGraphicFramePr>
        <p:xfrm>
          <a:off x="6527076" y="2313099"/>
          <a:ext cx="1094376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33909" y="270616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</a:t>
            </a:r>
            <a:endParaRPr lang="en-CA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47262"/>
              </p:ext>
            </p:extLst>
          </p:nvPr>
        </p:nvGraphicFramePr>
        <p:xfrm>
          <a:off x="1201784" y="3966878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12249"/>
              </p:ext>
            </p:extLst>
          </p:nvPr>
        </p:nvGraphicFramePr>
        <p:xfrm>
          <a:off x="4220665" y="351209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 bwMode="auto">
          <a:xfrm>
            <a:off x="0" y="0"/>
            <a:ext cx="93355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200" kern="0"/>
              <a:t>Linéarisation de l’entrée et « matriçage » du filtre</a:t>
            </a:r>
            <a:endParaRPr lang="en-CA" sz="3200" kern="0"/>
          </a:p>
        </p:txBody>
      </p:sp>
      <p:sp>
        <p:nvSpPr>
          <p:cNvPr id="16" name="Rectangle 15"/>
          <p:cNvSpPr/>
          <p:nvPr/>
        </p:nvSpPr>
        <p:spPr>
          <a:xfrm>
            <a:off x="152218" y="938846"/>
            <a:ext cx="6692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</a:t>
            </a:r>
            <a:r>
              <a:rPr lang="fr-CA" sz="1800" b="1">
                <a:solidFill>
                  <a:srgbClr val="FF0000"/>
                </a:solidFill>
              </a:rPr>
              <a:t>2 canaux d’entrée</a:t>
            </a:r>
            <a:r>
              <a:rPr lang="fr-CA" sz="1800"/>
              <a:t>, une carte d’activation, </a:t>
            </a:r>
          </a:p>
          <a:p>
            <a:r>
              <a:rPr lang="fr-CA" sz="1800"/>
              <a:t>filtre 2x2 </a:t>
            </a:r>
            <a:r>
              <a:rPr lang="fr-CA" sz="1800" b="1">
                <a:solidFill>
                  <a:srgbClr val="FF0000"/>
                </a:solidFill>
              </a:rPr>
              <a:t>mini-batch de 1 entrée</a:t>
            </a:r>
            <a:r>
              <a:rPr lang="fr-CA" sz="1800"/>
              <a:t>.</a:t>
            </a: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34144167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82814"/>
              </p:ext>
            </p:extLst>
          </p:nvPr>
        </p:nvGraphicFramePr>
        <p:xfrm>
          <a:off x="114659" y="3115615"/>
          <a:ext cx="7267482" cy="1397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49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660086954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679511720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35581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88731"/>
              </p:ext>
            </p:extLst>
          </p:nvPr>
        </p:nvGraphicFramePr>
        <p:xfrm>
          <a:off x="8510638" y="3145038"/>
          <a:ext cx="465936" cy="141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022142"/>
              </p:ext>
            </p:extLst>
          </p:nvPr>
        </p:nvGraphicFramePr>
        <p:xfrm>
          <a:off x="7639043" y="836031"/>
          <a:ext cx="513805" cy="5956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X7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468059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X17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65716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7297048" y="34836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x</a:t>
            </a:r>
            <a:endParaRPr lang="en-CA" sz="180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3355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200" kern="0"/>
              <a:t>Linéarisation de l’entrée et « matriçage » du filtre</a:t>
            </a:r>
            <a:endParaRPr lang="en-CA" sz="3200" kern="0"/>
          </a:p>
        </p:txBody>
      </p:sp>
      <p:sp>
        <p:nvSpPr>
          <p:cNvPr id="17" name="Rectangle 16"/>
          <p:cNvSpPr/>
          <p:nvPr/>
        </p:nvSpPr>
        <p:spPr>
          <a:xfrm>
            <a:off x="152218" y="938846"/>
            <a:ext cx="6692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», </a:t>
            </a:r>
            <a:r>
              <a:rPr lang="fr-CA" sz="1800" b="1">
                <a:solidFill>
                  <a:srgbClr val="FF0000"/>
                </a:solidFill>
              </a:rPr>
              <a:t>2 canaux d’entrée</a:t>
            </a:r>
            <a:r>
              <a:rPr lang="fr-CA" sz="1800"/>
              <a:t>, une carte d’activation, </a:t>
            </a:r>
          </a:p>
          <a:p>
            <a:r>
              <a:rPr lang="fr-CA" sz="1800"/>
              <a:t>filtre 2x2 </a:t>
            </a:r>
            <a:r>
              <a:rPr lang="fr-CA" sz="1800" b="1">
                <a:solidFill>
                  <a:srgbClr val="FF0000"/>
                </a:solidFill>
              </a:rPr>
              <a:t>mini-batch de 1 entrée</a:t>
            </a:r>
            <a:r>
              <a:rPr lang="fr-CA" sz="1800"/>
              <a:t>.</a:t>
            </a: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19991091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766458" y="2111102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</a:t>
            </a:r>
            <a:endParaRPr lang="en-CA" sz="1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48718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355518" y="270226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856146" y="2636554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850532" y="173176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</a:t>
            </a:r>
            <a:endParaRPr lang="en-CA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/>
              <a:t>On peut faire la même chose mais en </a:t>
            </a:r>
            <a:r>
              <a:rPr lang="fr-CA" sz="3200" b="1">
                <a:solidFill>
                  <a:srgbClr val="FF0000"/>
                </a:solidFill>
              </a:rPr>
              <a:t>linéarisant le filtre </a:t>
            </a:r>
            <a:r>
              <a:rPr lang="fr-CA" sz="3200"/>
              <a:t>et en </a:t>
            </a:r>
            <a:r>
              <a:rPr lang="fr-CA" sz="3200" b="1">
                <a:solidFill>
                  <a:srgbClr val="FF0000"/>
                </a:solidFill>
              </a:rPr>
              <a:t>« matriçant » l’entrée</a:t>
            </a:r>
            <a:endParaRPr lang="en-CA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071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240011"/>
              </p:ext>
            </p:extLst>
          </p:nvPr>
        </p:nvGraphicFramePr>
        <p:xfrm>
          <a:off x="796296" y="2143139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</a:t>
            </a:r>
            <a:endParaRPr lang="en-CA" sz="180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94907"/>
              </p:ext>
            </p:extLst>
          </p:nvPr>
        </p:nvGraphicFramePr>
        <p:xfrm>
          <a:off x="4579620" y="2111102"/>
          <a:ext cx="513805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/>
              <a:t>On peut faire la même chose mais en </a:t>
            </a:r>
            <a:r>
              <a:rPr lang="fr-CA" sz="3200" b="1">
                <a:solidFill>
                  <a:srgbClr val="FF0000"/>
                </a:solidFill>
              </a:rPr>
              <a:t>linéarisant le filtre </a:t>
            </a:r>
            <a:r>
              <a:rPr lang="fr-CA" sz="3200"/>
              <a:t>et en </a:t>
            </a:r>
            <a:r>
              <a:rPr lang="fr-CA" sz="3200" b="1">
                <a:solidFill>
                  <a:srgbClr val="FF0000"/>
                </a:solidFill>
              </a:rPr>
              <a:t>« matriçant » l’entrée</a:t>
            </a:r>
            <a:endParaRPr lang="en-CA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3528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492993"/>
              </p:ext>
            </p:extLst>
          </p:nvPr>
        </p:nvGraphicFramePr>
        <p:xfrm>
          <a:off x="1414605" y="2143139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</a:t>
            </a:r>
            <a:endParaRPr lang="en-CA" sz="180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13868"/>
              </p:ext>
            </p:extLst>
          </p:nvPr>
        </p:nvGraphicFramePr>
        <p:xfrm>
          <a:off x="4579620" y="2111102"/>
          <a:ext cx="923834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17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61917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X7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/>
              <a:t>On peut faire la même chose mais en </a:t>
            </a:r>
            <a:r>
              <a:rPr lang="fr-CA" sz="3200" b="1">
                <a:solidFill>
                  <a:srgbClr val="FF0000"/>
                </a:solidFill>
              </a:rPr>
              <a:t>linéarisant le filtre </a:t>
            </a:r>
            <a:r>
              <a:rPr lang="fr-CA" sz="3200"/>
              <a:t>et en </a:t>
            </a:r>
            <a:r>
              <a:rPr lang="fr-CA" sz="3200" b="1">
                <a:solidFill>
                  <a:srgbClr val="FF0000"/>
                </a:solidFill>
              </a:rPr>
              <a:t>« matriçant » l’entrée</a:t>
            </a:r>
            <a:endParaRPr lang="en-CA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06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751787"/>
              </p:ext>
            </p:extLst>
          </p:nvPr>
        </p:nvGraphicFramePr>
        <p:xfrm>
          <a:off x="787587" y="2656944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Ex.: convolution « </a:t>
            </a:r>
            <a:r>
              <a:rPr lang="fr-CA" sz="1800" i="1" err="1"/>
              <a:t>valid</a:t>
            </a:r>
            <a:r>
              <a:rPr lang="fr-CA" sz="1800"/>
              <a:t> »</a:t>
            </a:r>
            <a:endParaRPr lang="en-CA" sz="180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755231"/>
              </p:ext>
            </p:extLst>
          </p:nvPr>
        </p:nvGraphicFramePr>
        <p:xfrm>
          <a:off x="4579620" y="2111102"/>
          <a:ext cx="1385751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17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61917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61917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X7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/>
              <a:t>On peut faire la même chose mais en </a:t>
            </a:r>
            <a:r>
              <a:rPr lang="fr-CA" sz="3200" b="1">
                <a:solidFill>
                  <a:srgbClr val="FF0000"/>
                </a:solidFill>
              </a:rPr>
              <a:t>linéarisant le filtre </a:t>
            </a:r>
            <a:r>
              <a:rPr lang="fr-CA" sz="3200"/>
              <a:t>et en </a:t>
            </a:r>
            <a:r>
              <a:rPr lang="fr-CA" sz="3200" b="1">
                <a:solidFill>
                  <a:srgbClr val="FF0000"/>
                </a:solidFill>
              </a:rPr>
              <a:t>« matriçant » l’entrée</a:t>
            </a:r>
            <a:endParaRPr lang="en-CA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625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9315"/>
              </p:ext>
            </p:extLst>
          </p:nvPr>
        </p:nvGraphicFramePr>
        <p:xfrm>
          <a:off x="1410791" y="2658837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Ex.: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723321"/>
              </p:ext>
            </p:extLst>
          </p:nvPr>
        </p:nvGraphicFramePr>
        <p:xfrm>
          <a:off x="4579620" y="2111102"/>
          <a:ext cx="1838596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49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993615379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X7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259080" y="130629"/>
            <a:ext cx="888492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200" kern="0"/>
              <a:t>On peut faire la même chose mais en </a:t>
            </a:r>
            <a:r>
              <a:rPr lang="fr-CA" sz="3200" b="1" kern="0">
                <a:solidFill>
                  <a:srgbClr val="FF0000"/>
                </a:solidFill>
              </a:rPr>
              <a:t>linéarisant le filtre </a:t>
            </a:r>
            <a:r>
              <a:rPr lang="fr-CA" sz="3200" kern="0"/>
              <a:t>et en </a:t>
            </a:r>
            <a:r>
              <a:rPr lang="fr-CA" sz="3200" b="1" kern="0">
                <a:solidFill>
                  <a:srgbClr val="FF0000"/>
                </a:solidFill>
              </a:rPr>
              <a:t>« matriçant » l’entrée</a:t>
            </a:r>
            <a:endParaRPr lang="en-CA" sz="3200" b="1" ker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4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5956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 dirty="0">
                <a:latin typeface="Times New Roman"/>
                <a:cs typeface="Times New Roman"/>
              </a:rPr>
              <a:t>Convolution 1D sur des vecteurs (i = 0 .. )</a:t>
            </a:r>
            <a:endParaRPr lang="fr-CM" altLang="en-US" b="1" dirty="0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869928" y="2123310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f = </a:t>
            </a:r>
            <a:endParaRPr lang="fr-FR" dirty="0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5136401" y="2123977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w =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01551B-E719-4187-A3CF-9AD55C996181}"/>
              </a:ext>
            </a:extLst>
          </p:cNvPr>
          <p:cNvSpPr txBox="1"/>
          <p:nvPr/>
        </p:nvSpPr>
        <p:spPr>
          <a:xfrm>
            <a:off x="4145028" y="2964243"/>
            <a:ext cx="14585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f * w = ?</a:t>
            </a:r>
            <a:endParaRPr lang="fr-FR" dirty="0"/>
          </a:p>
        </p:txBody>
      </p:sp>
      <p:graphicFrame>
        <p:nvGraphicFramePr>
          <p:cNvPr id="3" name="Tableau 9">
            <a:extLst>
              <a:ext uri="{FF2B5EF4-FFF2-40B4-BE49-F238E27FC236}">
                <a16:creationId xmlns:a16="http://schemas.microsoft.com/office/drawing/2014/main" id="{981A1994-116C-4955-BCF3-1032F5F44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2680"/>
              </p:ext>
            </p:extLst>
          </p:nvPr>
        </p:nvGraphicFramePr>
        <p:xfrm>
          <a:off x="2408425" y="2167657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4" name="Tableau 10">
            <a:extLst>
              <a:ext uri="{FF2B5EF4-FFF2-40B4-BE49-F238E27FC236}">
                <a16:creationId xmlns:a16="http://schemas.microsoft.com/office/drawing/2014/main" id="{9E8C7EF1-82B7-4E0B-8AAB-A54282967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93244"/>
              </p:ext>
            </p:extLst>
          </p:nvPr>
        </p:nvGraphicFramePr>
        <p:xfrm>
          <a:off x="5809085" y="217710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8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C8CB1029-6945-41A4-8136-1208D039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/>
              <a:t>On peut faire la même chose mais en </a:t>
            </a:r>
            <a:r>
              <a:rPr lang="fr-CA" sz="3200" b="1">
                <a:solidFill>
                  <a:srgbClr val="FF0000"/>
                </a:solidFill>
              </a:rPr>
              <a:t>linéarisant le filtre </a:t>
            </a:r>
            <a:r>
              <a:rPr lang="fr-CA" sz="3200"/>
              <a:t>et en </a:t>
            </a:r>
            <a:r>
              <a:rPr lang="fr-CA" sz="3200" b="1">
                <a:solidFill>
                  <a:srgbClr val="FF0000"/>
                </a:solidFill>
              </a:rPr>
              <a:t>« matriçant » l’entrée</a:t>
            </a:r>
            <a:endParaRPr lang="en-CA" sz="3200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828" y="1323033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Ex.: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149556"/>
              </p:ext>
            </p:extLst>
          </p:nvPr>
        </p:nvGraphicFramePr>
        <p:xfrm>
          <a:off x="4666706" y="2111102"/>
          <a:ext cx="1838596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49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993615379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X7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56334"/>
              </p:ext>
            </p:extLst>
          </p:nvPr>
        </p:nvGraphicFramePr>
        <p:xfrm>
          <a:off x="165463" y="3556724"/>
          <a:ext cx="4223655" cy="370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95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766750892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1610987525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3152423969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2016411795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3102050197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437932153"/>
                    </a:ext>
                  </a:extLst>
                </a:gridCol>
              </a:tblGrid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389118" y="355672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x</a:t>
            </a:r>
            <a:endParaRPr lang="en-CA" sz="1800"/>
          </a:p>
        </p:txBody>
      </p:sp>
      <p:sp>
        <p:nvSpPr>
          <p:cNvPr id="12" name="Rectangle 11"/>
          <p:cNvSpPr/>
          <p:nvPr/>
        </p:nvSpPr>
        <p:spPr>
          <a:xfrm>
            <a:off x="6706866" y="346439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192017"/>
              </p:ext>
            </p:extLst>
          </p:nvPr>
        </p:nvGraphicFramePr>
        <p:xfrm>
          <a:off x="7135592" y="3463342"/>
          <a:ext cx="2008408" cy="46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102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02102">
                  <a:extLst>
                    <a:ext uri="{9D8B030D-6E8A-4147-A177-3AD203B41FA5}">
                      <a16:colId xmlns:a16="http://schemas.microsoft.com/office/drawing/2014/main" val="658418911"/>
                    </a:ext>
                  </a:extLst>
                </a:gridCol>
                <a:gridCol w="502102">
                  <a:extLst>
                    <a:ext uri="{9D8B030D-6E8A-4147-A177-3AD203B41FA5}">
                      <a16:colId xmlns:a16="http://schemas.microsoft.com/office/drawing/2014/main" val="210819846"/>
                    </a:ext>
                  </a:extLst>
                </a:gridCol>
                <a:gridCol w="502102">
                  <a:extLst>
                    <a:ext uri="{9D8B030D-6E8A-4147-A177-3AD203B41FA5}">
                      <a16:colId xmlns:a16="http://schemas.microsoft.com/office/drawing/2014/main" val="919574884"/>
                    </a:ext>
                  </a:extLst>
                </a:gridCol>
              </a:tblGrid>
              <a:tr h="462714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94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4000" b="1"/>
              <a:t>Ou encore…</a:t>
            </a:r>
            <a:endParaRPr lang="en-CA" sz="3200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828" y="1323033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/>
              <a:t>Ex.: convolution « </a:t>
            </a:r>
            <a:r>
              <a:rPr lang="fr-CA" sz="2800" i="1" err="1"/>
              <a:t>valid</a:t>
            </a:r>
            <a:r>
              <a:rPr lang="fr-CA" sz="2800"/>
              <a:t> »</a:t>
            </a:r>
            <a:endParaRPr lang="en-CA" sz="280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35655"/>
              </p:ext>
            </p:extLst>
          </p:nvPr>
        </p:nvGraphicFramePr>
        <p:xfrm>
          <a:off x="7367820" y="2807542"/>
          <a:ext cx="503464" cy="186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464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56084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42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09415" y="355672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/>
              <a:t>x</a:t>
            </a:r>
            <a:endParaRPr lang="en-CA" sz="1800"/>
          </a:p>
        </p:txBody>
      </p:sp>
      <p:sp>
        <p:nvSpPr>
          <p:cNvPr id="12" name="Rectangle 11"/>
          <p:cNvSpPr/>
          <p:nvPr/>
        </p:nvSpPr>
        <p:spPr>
          <a:xfrm>
            <a:off x="6706866" y="346439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23455"/>
              </p:ext>
            </p:extLst>
          </p:nvPr>
        </p:nvGraphicFramePr>
        <p:xfrm>
          <a:off x="6085989" y="2219521"/>
          <a:ext cx="469295" cy="3337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95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20056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971804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0407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69118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5470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671128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056155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172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1610"/>
              </p:ext>
            </p:extLst>
          </p:nvPr>
        </p:nvGraphicFramePr>
        <p:xfrm>
          <a:off x="1392563" y="2970315"/>
          <a:ext cx="4216851" cy="14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539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993615379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784838055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354913598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026195064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952928923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1655949018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X12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X6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X7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X9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X10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X11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X13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X14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/>
                        <a:t>X15</a:t>
                      </a:r>
                      <a:endParaRPr lang="en-CA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4654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/>
              <a:t>On peut faire la même chose mais en </a:t>
            </a:r>
            <a:r>
              <a:rPr lang="fr-CA" sz="3200" b="1">
                <a:solidFill>
                  <a:srgbClr val="FF0000"/>
                </a:solidFill>
              </a:rPr>
              <a:t>linéarisant le filtre </a:t>
            </a:r>
            <a:r>
              <a:rPr lang="fr-CA" sz="3200"/>
              <a:t>et en </a:t>
            </a:r>
            <a:r>
              <a:rPr lang="fr-CA" sz="3200" b="1">
                <a:solidFill>
                  <a:srgbClr val="FF0000"/>
                </a:solidFill>
              </a:rPr>
              <a:t>« matriçant » l’entrée</a:t>
            </a:r>
            <a:endParaRPr lang="en-CA" sz="3200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245" y="2150347"/>
            <a:ext cx="7689926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Exercice à la maison, voir comment cette 2</a:t>
            </a:r>
            <a:r>
              <a:rPr lang="fr-CA" sz="2000" baseline="30000"/>
              <a:t>e</a:t>
            </a:r>
            <a:r>
              <a:rPr lang="fr-CA" sz="2000"/>
              <a:t> approche s’applique au cas à</a:t>
            </a:r>
          </a:p>
          <a:p>
            <a:endParaRPr lang="fr-CA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/>
              <a:t>Plusieurs canaux en entrée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/>
              <a:t>Plusieurs cartes d’activation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/>
              <a:t>Plusieurs entrées (mini-batch)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000"/>
          </a:p>
          <a:p>
            <a:r>
              <a:rPr lang="fr-CA" sz="2000"/>
              <a:t>Sinon, voir </a:t>
            </a:r>
            <a:r>
              <a:rPr lang="fr-CA" sz="3600" b="1" u="sng">
                <a:solidFill>
                  <a:srgbClr val="FF00FF"/>
                </a:solidFill>
              </a:rPr>
              <a:t>im2col</a:t>
            </a:r>
            <a:r>
              <a:rPr lang="fr-CA" sz="2000"/>
              <a:t> du </a:t>
            </a:r>
            <a:r>
              <a:rPr lang="fr-CA" sz="3200" b="1">
                <a:solidFill>
                  <a:srgbClr val="FF0000"/>
                </a:solidFill>
              </a:rPr>
              <a:t>travail pratique 2</a:t>
            </a:r>
            <a:r>
              <a:rPr lang="fr-CA" sz="2000"/>
              <a:t>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1560821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94657" y="2445657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fr-CA" kern="0"/>
              <a:t>Comment calculer la </a:t>
            </a:r>
            <a:r>
              <a:rPr lang="fr-CA" kern="0" err="1"/>
              <a:t>rétropropagation</a:t>
            </a:r>
            <a:r>
              <a:rPr lang="fr-CA" kern="0"/>
              <a:t> dans un CNN?</a:t>
            </a:r>
          </a:p>
          <a:p>
            <a:endParaRPr lang="fr-CA" kern="0"/>
          </a:p>
          <a:p>
            <a:r>
              <a:rPr lang="fr-CA" kern="0"/>
              <a:t>À faire au TP2</a:t>
            </a:r>
            <a:endParaRPr lang="en-CA" kern="0"/>
          </a:p>
        </p:txBody>
      </p:sp>
    </p:spTree>
    <p:extLst>
      <p:ext uri="{BB962C8B-B14F-4D97-AF65-F5344CB8AC3E}">
        <p14:creationId xmlns:p14="http://schemas.microsoft.com/office/powerpoint/2010/main" val="127829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47842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1978052" y="3170172"/>
            <a:ext cx="5934151" cy="23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2903788" y="3565027"/>
            <a:ext cx="4394409" cy="9748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6951755" y="2663142"/>
            <a:ext cx="21197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f(0) x w(0)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6555012" y="4514614"/>
            <a:ext cx="2469258" cy="8593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f(1) x w(0 – 1)</a:t>
            </a:r>
          </a:p>
          <a:p>
            <a:r>
              <a:rPr lang="fr-FR">
                <a:latin typeface="Times New Roman"/>
                <a:cs typeface="Times New Roman"/>
              </a:rPr>
              <a:t>f(1) x w(-1)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2" name="Tableau 9">
            <a:extLst>
              <a:ext uri="{FF2B5EF4-FFF2-40B4-BE49-F238E27FC236}">
                <a16:creationId xmlns:a16="http://schemas.microsoft.com/office/drawing/2014/main" id="{78E55626-FD70-480F-ADE4-82372F349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18874"/>
              </p:ext>
            </p:extLst>
          </p:nvPr>
        </p:nvGraphicFramePr>
        <p:xfrm>
          <a:off x="1652722" y="2016516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3" name="Tableau 10">
            <a:extLst>
              <a:ext uri="{FF2B5EF4-FFF2-40B4-BE49-F238E27FC236}">
                <a16:creationId xmlns:a16="http://schemas.microsoft.com/office/drawing/2014/main" id="{F1724174-CF2B-4C03-97B6-7D6B6F2D0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36492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6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0A9E18AC-589B-4854-8CB5-343E2B04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06280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1978052" y="3170172"/>
            <a:ext cx="5934151" cy="23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2903788" y="3536689"/>
            <a:ext cx="5008417" cy="1031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663142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10 x .3 = 3</a:t>
            </a:r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82375" y="4561844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20 x ? = :(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1332F4B5-87D7-4444-97DA-D3AC94C58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59467"/>
              </p:ext>
            </p:extLst>
          </p:nvPr>
        </p:nvGraphicFramePr>
        <p:xfrm>
          <a:off x="1605491" y="2025962"/>
          <a:ext cx="2664430" cy="36840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68404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A9A6720D-20F5-44D7-8731-C56FD4A8E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51536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26796E46-5547-48B2-B5EC-983CA8F1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kern="0"/>
              <a:t>4 Classes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4 couches </a:t>
            </a:r>
            <a:r>
              <a:rPr lang="en-US" sz="4000" kern="0" err="1">
                <a:solidFill>
                  <a:srgbClr val="000000"/>
                </a:solidFill>
              </a:rPr>
              <a:t>cachées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1</a:t>
            </a:r>
            <a:endParaRPr lang="en-US" sz="160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2</a:t>
            </a:r>
            <a:endParaRPr lang="en-US" sz="160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/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/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/>
        </p:nvGraphicFramePr>
        <p:xfrm>
          <a:off x="5392642" y="3159209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Equation" r:id="rId35" imgW="507960" imgH="253800" progId="Equation.DSMT4">
                  <p:embed/>
                </p:oleObj>
              </mc:Choice>
              <mc:Fallback>
                <p:oleObj name="Equation" r:id="rId35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642" y="3159209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" name="Object 322"/>
          <p:cNvGraphicFramePr>
            <a:graphicFrameLocks noChangeAspect="1"/>
          </p:cNvGraphicFramePr>
          <p:nvPr/>
        </p:nvGraphicFramePr>
        <p:xfrm>
          <a:off x="5373592" y="251150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Equation" r:id="rId37" imgW="520560" imgH="253800" progId="Equation.DSMT4">
                  <p:embed/>
                </p:oleObj>
              </mc:Choice>
              <mc:Fallback>
                <p:oleObj name="Equation" r:id="rId37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592" y="251150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/>
        </p:nvGraphicFramePr>
        <p:xfrm>
          <a:off x="5403754" y="442603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Equation" r:id="rId39" imgW="507960" imgH="253800" progId="Equation.DSMT4">
                  <p:embed/>
                </p:oleObj>
              </mc:Choice>
              <mc:Fallback>
                <p:oleObj name="Equation" r:id="rId39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754" y="442603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/>
        </p:nvGraphicFramePr>
        <p:xfrm>
          <a:off x="5383117" y="3778334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Equation" r:id="rId41" imgW="520560" imgH="253800" progId="Equation.DSMT4">
                  <p:embed/>
                </p:oleObj>
              </mc:Choice>
              <mc:Fallback>
                <p:oleObj name="Equation" r:id="rId41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117" y="3778334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" name="Object 6"/>
          <p:cNvGraphicFramePr>
            <a:graphicFrameLocks noChangeAspect="1"/>
          </p:cNvGraphicFramePr>
          <p:nvPr/>
        </p:nvGraphicFramePr>
        <p:xfrm>
          <a:off x="4106836" y="5802240"/>
          <a:ext cx="4816676" cy="58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Equation" r:id="rId43" imgW="2882880" imgH="355320" progId="Equation.DSMT4">
                  <p:embed/>
                </p:oleObj>
              </mc:Choice>
              <mc:Fallback>
                <p:oleObj name="Equation" r:id="rId43" imgW="2882880" imgH="35532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36" y="5802240"/>
                        <a:ext cx="4816676" cy="58803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err="1">
                <a:solidFill>
                  <a:srgbClr val="C00000"/>
                </a:solidFill>
              </a:rPr>
              <a:t>Hinge</a:t>
            </a:r>
            <a:r>
              <a:rPr lang="fr-CA" b="1" i="1">
                <a:solidFill>
                  <a:srgbClr val="C00000"/>
                </a:solidFill>
              </a:rPr>
              <a:t> </a:t>
            </a:r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graphicFrame>
        <p:nvGraphicFramePr>
          <p:cNvPr id="283" name="Object 6"/>
          <p:cNvGraphicFramePr>
            <a:graphicFrameLocks noChangeAspect="1"/>
          </p:cNvGraphicFramePr>
          <p:nvPr/>
        </p:nvGraphicFramePr>
        <p:xfrm>
          <a:off x="4615694" y="2532551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Equation" r:id="rId45" imgW="291960" imgH="241200" progId="Equation.DSMT4">
                  <p:embed/>
                </p:oleObj>
              </mc:Choice>
              <mc:Fallback>
                <p:oleObj name="Equation" r:id="rId45" imgW="291960" imgH="241200" progId="Equation.DSMT4">
                  <p:embed/>
                  <p:pic>
                    <p:nvPicPr>
                      <p:cNvPr id="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2532551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Object 6"/>
          <p:cNvGraphicFramePr>
            <a:graphicFrameLocks noChangeAspect="1"/>
          </p:cNvGraphicFramePr>
          <p:nvPr/>
        </p:nvGraphicFramePr>
        <p:xfrm>
          <a:off x="4615694" y="31925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name="Equation" r:id="rId47" imgW="291960" imgH="241200" progId="Equation.DSMT4">
                  <p:embed/>
                </p:oleObj>
              </mc:Choice>
              <mc:Fallback>
                <p:oleObj name="Equation" r:id="rId47" imgW="291960" imgH="241200" progId="Equation.DSMT4">
                  <p:embed/>
                  <p:pic>
                    <p:nvPicPr>
                      <p:cNvPr id="2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1925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Object 6"/>
          <p:cNvGraphicFramePr>
            <a:graphicFrameLocks noChangeAspect="1"/>
          </p:cNvGraphicFramePr>
          <p:nvPr/>
        </p:nvGraphicFramePr>
        <p:xfrm>
          <a:off x="4615694" y="3808446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Equation" r:id="rId49" imgW="291960" imgH="241200" progId="Equation.DSMT4">
                  <p:embed/>
                </p:oleObj>
              </mc:Choice>
              <mc:Fallback>
                <p:oleObj name="Equation" r:id="rId49" imgW="291960" imgH="241200" progId="Equation.DSMT4">
                  <p:embed/>
                  <p:pic>
                    <p:nvPicPr>
                      <p:cNvPr id="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808446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6"/>
          <p:cNvGraphicFramePr>
            <a:graphicFrameLocks noChangeAspect="1"/>
          </p:cNvGraphicFramePr>
          <p:nvPr/>
        </p:nvGraphicFramePr>
        <p:xfrm>
          <a:off x="4615694" y="44120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Equation" r:id="rId51" imgW="291960" imgH="241200" progId="Equation.DSMT4">
                  <p:embed/>
                </p:oleObj>
              </mc:Choice>
              <mc:Fallback>
                <p:oleObj name="Equation" r:id="rId51" imgW="291960" imgH="241200" progId="Equation.DSMT4">
                  <p:embed/>
                  <p:pic>
                    <p:nvPicPr>
                      <p:cNvPr id="3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44120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6723" y="5680301"/>
            <a:ext cx="2435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Couches pleinement</a:t>
            </a:r>
          </a:p>
          <a:p>
            <a:pPr algn="ctr"/>
            <a:r>
              <a:rPr lang="fr-CA" sz="1800" b="1">
                <a:solidFill>
                  <a:srgbClr val="FF0000"/>
                </a:solidFill>
              </a:rPr>
              <a:t>Connectées </a:t>
            </a:r>
          </a:p>
          <a:p>
            <a:pPr algn="ctr"/>
            <a:r>
              <a:rPr lang="fr-CA" sz="1800" b="1">
                <a:solidFill>
                  <a:srgbClr val="FF0000"/>
                </a:solidFill>
              </a:rPr>
              <a:t>(</a:t>
            </a:r>
            <a:r>
              <a:rPr lang="fr-CA" sz="1800" b="1" i="1" err="1">
                <a:solidFill>
                  <a:srgbClr val="FF0000"/>
                </a:solidFill>
              </a:rPr>
              <a:t>fully-connected</a:t>
            </a:r>
            <a:r>
              <a:rPr lang="fr-CA" sz="1800" b="1" i="1">
                <a:solidFill>
                  <a:srgbClr val="FF0000"/>
                </a:solidFill>
              </a:rPr>
              <a:t> </a:t>
            </a:r>
            <a:r>
              <a:rPr lang="fr-CA" sz="1800" b="1" i="1" err="1">
                <a:solidFill>
                  <a:srgbClr val="FF0000"/>
                </a:solidFill>
              </a:rPr>
              <a:t>layers</a:t>
            </a:r>
            <a:r>
              <a:rPr lang="fr-CA" sz="1800" b="1">
                <a:solidFill>
                  <a:srgbClr val="FF0000"/>
                </a:solidFill>
              </a:rPr>
              <a:t>)</a:t>
            </a:r>
            <a:endParaRPr lang="en-CA" sz="1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5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53414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791738" y="3508351"/>
            <a:ext cx="4120467" cy="10409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6932863" y="4618522"/>
            <a:ext cx="22047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f(2) x w(-2) = :(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45864392-1C18-44D8-B35A-47BEF62DB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11391"/>
              </p:ext>
            </p:extLst>
          </p:nvPr>
        </p:nvGraphicFramePr>
        <p:xfrm>
          <a:off x="1586598" y="2035409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F3B2D847-4BE3-4914-AAC9-8A5144128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314458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737BB882-00F8-461A-8B96-DAE63D7D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4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37158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2072515" y="2593950"/>
            <a:ext cx="5518515" cy="134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2979361" y="3746395"/>
            <a:ext cx="4016556" cy="2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753953" y="4094019"/>
            <a:ext cx="4158252" cy="474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6980095" y="3314935"/>
            <a:ext cx="2119746" cy="840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f(1) x w(1-1)</a:t>
            </a:r>
          </a:p>
          <a:p>
            <a:r>
              <a:rPr lang="fr-FR">
                <a:latin typeface="Times New Roman"/>
                <a:cs typeface="Times New Roman"/>
              </a:rPr>
              <a:t>f(1) x w(0)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008435" y="4542951"/>
            <a:ext cx="19024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f(2) x w(1-2)</a:t>
            </a:r>
          </a:p>
          <a:p>
            <a:r>
              <a:rPr lang="fr-FR">
                <a:latin typeface="Times New Roman"/>
                <a:cs typeface="Times New Roman"/>
              </a:rPr>
              <a:t>f(2) x w(-1)</a:t>
            </a:r>
            <a:endParaRPr lang="fr-FR">
              <a:cs typeface="Times New Roman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6942309" y="1718515"/>
            <a:ext cx="22047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f(0) x w(1-0) </a:t>
            </a:r>
          </a:p>
          <a:p>
            <a:r>
              <a:rPr lang="fr-FR">
                <a:latin typeface="Times New Roman"/>
                <a:cs typeface="Times New Roman"/>
              </a:rPr>
              <a:t>f(0) x w(1)</a:t>
            </a:r>
            <a:endParaRPr lang="fr-FR">
              <a:cs typeface="Times New Roman"/>
            </a:endParaRPr>
          </a:p>
        </p:txBody>
      </p:sp>
      <p:graphicFrame>
        <p:nvGraphicFramePr>
          <p:cNvPr id="4" name="Tableau 9">
            <a:extLst>
              <a:ext uri="{FF2B5EF4-FFF2-40B4-BE49-F238E27FC236}">
                <a16:creationId xmlns:a16="http://schemas.microsoft.com/office/drawing/2014/main" id="{84B7A11D-B8F3-427C-9A60-22E379E8D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17576"/>
              </p:ext>
            </p:extLst>
          </p:nvPr>
        </p:nvGraphicFramePr>
        <p:xfrm>
          <a:off x="1577152" y="2016516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6" name="Tableau 10">
            <a:extLst>
              <a:ext uri="{FF2B5EF4-FFF2-40B4-BE49-F238E27FC236}">
                <a16:creationId xmlns:a16="http://schemas.microsoft.com/office/drawing/2014/main" id="{35729274-6A13-43FD-847F-94A69E763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212426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8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802F8A12-6693-4358-BF5D-168174A8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403301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2072515" y="2811214"/>
            <a:ext cx="5631870" cy="113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 flipV="1">
            <a:off x="2988807" y="3990109"/>
            <a:ext cx="4866721" cy="247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753953" y="4094019"/>
            <a:ext cx="4158252" cy="474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275845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10 x .2 = 2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7159573" y="3711679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20 x .1 = 2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? = :(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B46F79DA-5320-4751-B77E-3067EFEEF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058055"/>
              </p:ext>
            </p:extLst>
          </p:nvPr>
        </p:nvGraphicFramePr>
        <p:xfrm>
          <a:off x="1596044" y="2007070"/>
          <a:ext cx="2664429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472314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93457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81D30898-C2E2-41C9-8543-89FFC1172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204508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414F3240-6EAA-47F7-B6A9-411313A7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5186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 (i = 1 ..)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20375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1789127" y="3094602"/>
            <a:ext cx="5877473" cy="142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2601510" y="4133693"/>
            <a:ext cx="4356622" cy="36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480012" y="4556886"/>
            <a:ext cx="4460531" cy="74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6885632" y="2275845"/>
            <a:ext cx="21102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f(0) x w(2-0)</a:t>
            </a:r>
          </a:p>
          <a:p>
            <a:r>
              <a:rPr lang="fr-FR">
                <a:latin typeface="Times New Roman"/>
                <a:cs typeface="Times New Roman"/>
              </a:rPr>
              <a:t>f(0) x w(2)</a:t>
            </a:r>
            <a:endParaRPr lang="fr-FR">
              <a:cs typeface="Times New Roman" pitchFamily="18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6951755" y="3711679"/>
            <a:ext cx="21953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f(1) x w(2-1)</a:t>
            </a:r>
          </a:p>
          <a:p>
            <a:r>
              <a:rPr lang="fr-FR">
                <a:latin typeface="Times New Roman"/>
                <a:cs typeface="Times New Roman"/>
              </a:rPr>
              <a:t>f(1) x w(1)</a:t>
            </a:r>
            <a:endParaRPr lang="fr-FR">
              <a:cs typeface="Times New Roman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6923417" y="5289208"/>
            <a:ext cx="21386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f(2) x w(2-2)</a:t>
            </a:r>
          </a:p>
          <a:p>
            <a:r>
              <a:rPr lang="fr-FR">
                <a:latin typeface="Times New Roman"/>
                <a:cs typeface="Times New Roman"/>
              </a:rPr>
              <a:t>f(2) x w(0)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49179468-3468-4036-BBA7-F7A601870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203011"/>
              </p:ext>
            </p:extLst>
          </p:nvPr>
        </p:nvGraphicFramePr>
        <p:xfrm>
          <a:off x="1577152" y="2016516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16DAF736-5296-4896-8836-A608C0292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77955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CF04213F-06E9-4B06-B6C2-039E16CA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5186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 (i = 1 ..)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205080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1789127" y="2811214"/>
            <a:ext cx="5915258" cy="1707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2601510" y="4218709"/>
            <a:ext cx="5254018" cy="30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498904" y="4556886"/>
            <a:ext cx="4545548" cy="40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55BC515-91FC-43BA-A499-CF04CFFD8ECB}"/>
              </a:ext>
            </a:extLst>
          </p:cNvPr>
          <p:cNvCxnSpPr>
            <a:cxnSpLocks/>
          </p:cNvCxnSpPr>
          <p:nvPr/>
        </p:nvCxnSpPr>
        <p:spPr>
          <a:xfrm flipH="1" flipV="1">
            <a:off x="6356291" y="4528475"/>
            <a:ext cx="1503844" cy="128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275845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10 x .1 = 1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7159573" y="3711679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20 x .2 = 4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.3 = -9</a:t>
            </a:r>
            <a:endParaRPr lang="fr-FR">
              <a:cs typeface="Times New Roman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B36A6BA-4B43-44DB-8A11-5C3D25A24CAB}"/>
              </a:ext>
            </a:extLst>
          </p:cNvPr>
          <p:cNvSpPr txBox="1"/>
          <p:nvPr/>
        </p:nvSpPr>
        <p:spPr>
          <a:xfrm>
            <a:off x="6677813" y="5761522"/>
            <a:ext cx="2261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 + 4 – 9 = -4</a:t>
            </a: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5AEF533D-C97A-4AFB-9EA6-E75BC9511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64605"/>
              </p:ext>
            </p:extLst>
          </p:nvPr>
        </p:nvGraphicFramePr>
        <p:xfrm>
          <a:off x="1586598" y="2025962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D14AC143-CF39-4A42-BADD-016D55A55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27075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33BF319D-8313-4E94-82EC-B90FF95E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5186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 (i = 1 ..)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39876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8F307-A66E-47E2-8695-332EAA69CA85}"/>
              </a:ext>
            </a:extLst>
          </p:cNvPr>
          <p:cNvSpPr/>
          <p:nvPr/>
        </p:nvSpPr>
        <p:spPr>
          <a:xfrm>
            <a:off x="1469839" y="4275386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2705416" y="2811214"/>
            <a:ext cx="4998969" cy="222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3536691" y="4218709"/>
            <a:ext cx="4337729" cy="81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>
            <a:off x="4651350" y="4983857"/>
            <a:ext cx="3393102" cy="5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55BC515-91FC-43BA-A499-CF04CFFD8ECB}"/>
              </a:ext>
            </a:extLst>
          </p:cNvPr>
          <p:cNvCxnSpPr>
            <a:cxnSpLocks/>
          </p:cNvCxnSpPr>
          <p:nvPr/>
        </p:nvCxnSpPr>
        <p:spPr>
          <a:xfrm flipH="1" flipV="1">
            <a:off x="6365737" y="4896879"/>
            <a:ext cx="1494398" cy="90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275845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20 x .1 = 2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7159573" y="3711679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.2 = -6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40 x .3 = 12</a:t>
            </a:r>
            <a:endParaRPr lang="fr-FR">
              <a:cs typeface="Times New Roman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B36A6BA-4B43-44DB-8A11-5C3D25A24CAB}"/>
              </a:ext>
            </a:extLst>
          </p:cNvPr>
          <p:cNvSpPr txBox="1"/>
          <p:nvPr/>
        </p:nvSpPr>
        <p:spPr>
          <a:xfrm>
            <a:off x="6677813" y="5761522"/>
            <a:ext cx="2261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 + -6 + 12 = 8</a:t>
            </a:r>
            <a:endParaRPr lang="fr-FR">
              <a:cs typeface="Times New Roman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6C64E0BD-D3AF-46F6-A7FD-6E5741DA0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34361"/>
              </p:ext>
            </p:extLst>
          </p:nvPr>
        </p:nvGraphicFramePr>
        <p:xfrm>
          <a:off x="1605491" y="2007070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1AC62C7B-77D9-4BAA-9562-28472176A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752639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9C040D75-380D-4625-8A82-B454240B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91088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8F307-A66E-47E2-8695-332EAA69CA85}"/>
              </a:ext>
            </a:extLst>
          </p:cNvPr>
          <p:cNvSpPr/>
          <p:nvPr/>
        </p:nvSpPr>
        <p:spPr>
          <a:xfrm>
            <a:off x="1469839" y="4275386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70419B-8E35-41C4-9C97-2F7DAFCE1AE3}"/>
              </a:ext>
            </a:extLst>
          </p:cNvPr>
          <p:cNvSpPr/>
          <p:nvPr/>
        </p:nvSpPr>
        <p:spPr>
          <a:xfrm>
            <a:off x="2329450" y="4776039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3631151" y="2811214"/>
            <a:ext cx="4054342" cy="272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4490764" y="4237601"/>
            <a:ext cx="3383656" cy="129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>
            <a:off x="5529854" y="4983857"/>
            <a:ext cx="2514598" cy="48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55BC515-91FC-43BA-A499-CF04CFFD8ECB}"/>
              </a:ext>
            </a:extLst>
          </p:cNvPr>
          <p:cNvCxnSpPr>
            <a:cxnSpLocks/>
          </p:cNvCxnSpPr>
          <p:nvPr/>
        </p:nvCxnSpPr>
        <p:spPr>
          <a:xfrm flipH="1" flipV="1">
            <a:off x="6422414" y="5491994"/>
            <a:ext cx="1418829" cy="31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275845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.1 = -3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7159573" y="3711679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40 x .2 = 8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-50 x .3 = -15</a:t>
            </a:r>
            <a:endParaRPr lang="fr-FR">
              <a:cs typeface="Times New Roman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B36A6BA-4B43-44DB-8A11-5C3D25A24CAB}"/>
              </a:ext>
            </a:extLst>
          </p:cNvPr>
          <p:cNvSpPr txBox="1"/>
          <p:nvPr/>
        </p:nvSpPr>
        <p:spPr>
          <a:xfrm>
            <a:off x="6677813" y="5761522"/>
            <a:ext cx="2261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 + 8 – 15 = -10</a:t>
            </a:r>
            <a:endParaRPr lang="fr-FR"/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C3361990-474F-4CC0-8E3B-CE9DF844B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38837"/>
              </p:ext>
            </p:extLst>
          </p:nvPr>
        </p:nvGraphicFramePr>
        <p:xfrm>
          <a:off x="1596044" y="2016516"/>
          <a:ext cx="2777792" cy="36576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55559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55559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55559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28991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82124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48024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2BFC9746-BE98-4416-89C0-2B58EBB9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37572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513F2D11-113D-477A-9FA9-0CB2264E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295682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99595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8F307-A66E-47E2-8695-332EAA69CA85}"/>
              </a:ext>
            </a:extLst>
          </p:cNvPr>
          <p:cNvSpPr/>
          <p:nvPr/>
        </p:nvSpPr>
        <p:spPr>
          <a:xfrm>
            <a:off x="1469839" y="4275386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70419B-8E35-41C4-9C97-2F7DAFCE1AE3}"/>
              </a:ext>
            </a:extLst>
          </p:cNvPr>
          <p:cNvSpPr/>
          <p:nvPr/>
        </p:nvSpPr>
        <p:spPr>
          <a:xfrm>
            <a:off x="2329450" y="4776039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F4BB28-3BDC-4DE1-BEB9-8B0141590B38}"/>
              </a:ext>
            </a:extLst>
          </p:cNvPr>
          <p:cNvSpPr/>
          <p:nvPr/>
        </p:nvSpPr>
        <p:spPr>
          <a:xfrm>
            <a:off x="3368541" y="5286138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EBE6D67-CB90-4DE8-934A-91AA8DED66F3}"/>
              </a:ext>
            </a:extLst>
          </p:cNvPr>
          <p:cNvSpPr txBox="1"/>
          <p:nvPr/>
        </p:nvSpPr>
        <p:spPr>
          <a:xfrm>
            <a:off x="6402690" y="1981829"/>
            <a:ext cx="2563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(f * g) = 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48999-CEBB-4BC4-9AFC-EB27550AFBFB}"/>
              </a:ext>
            </a:extLst>
          </p:cNvPr>
          <p:cNvSpPr/>
          <p:nvPr/>
        </p:nvSpPr>
        <p:spPr>
          <a:xfrm>
            <a:off x="5900146" y="4077014"/>
            <a:ext cx="982412" cy="194593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" name="Tableau 9">
            <a:extLst>
              <a:ext uri="{FF2B5EF4-FFF2-40B4-BE49-F238E27FC236}">
                <a16:creationId xmlns:a16="http://schemas.microsoft.com/office/drawing/2014/main" id="{BF6ED516-9AEB-4610-9D8C-17C1BDAE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67234"/>
              </p:ext>
            </p:extLst>
          </p:nvPr>
        </p:nvGraphicFramePr>
        <p:xfrm>
          <a:off x="1586598" y="2007070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75DCA382-9BF8-453C-886F-A50D4D93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834057"/>
              </p:ext>
            </p:extLst>
          </p:nvPr>
        </p:nvGraphicFramePr>
        <p:xfrm>
          <a:off x="4892796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graphicFrame>
        <p:nvGraphicFramePr>
          <p:cNvPr id="27" name="Tableau 10">
            <a:extLst>
              <a:ext uri="{FF2B5EF4-FFF2-40B4-BE49-F238E27FC236}">
                <a16:creationId xmlns:a16="http://schemas.microsoft.com/office/drawing/2014/main" id="{F802156A-6245-40F8-9C0E-81E9D6E14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537553"/>
              </p:ext>
            </p:extLst>
          </p:nvPr>
        </p:nvGraphicFramePr>
        <p:xfrm>
          <a:off x="7547201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1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0F219010-C299-4BBD-948C-C51A914A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919137" y="1963391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05854"/>
              </p:ext>
            </p:extLst>
          </p:nvPr>
        </p:nvGraphicFramePr>
        <p:xfrm>
          <a:off x="377473" y="2639972"/>
          <a:ext cx="6480943" cy="365666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  <a:tr h="5318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03693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8F307-A66E-47E2-8695-332EAA69CA85}"/>
              </a:ext>
            </a:extLst>
          </p:cNvPr>
          <p:cNvSpPr/>
          <p:nvPr/>
        </p:nvSpPr>
        <p:spPr>
          <a:xfrm>
            <a:off x="1469839" y="4275386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70419B-8E35-41C4-9C97-2F7DAFCE1AE3}"/>
              </a:ext>
            </a:extLst>
          </p:cNvPr>
          <p:cNvSpPr/>
          <p:nvPr/>
        </p:nvSpPr>
        <p:spPr>
          <a:xfrm>
            <a:off x="2329450" y="4776039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CD0566-F4DF-405E-8ECB-F8CB49FF0B97}"/>
              </a:ext>
            </a:extLst>
          </p:cNvPr>
          <p:cNvSpPr/>
          <p:nvPr/>
        </p:nvSpPr>
        <p:spPr>
          <a:xfrm>
            <a:off x="3368541" y="5286138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485054-5E72-44E3-A5D4-9C086AF0773D}"/>
              </a:ext>
            </a:extLst>
          </p:cNvPr>
          <p:cNvSpPr/>
          <p:nvPr/>
        </p:nvSpPr>
        <p:spPr>
          <a:xfrm>
            <a:off x="3415773" y="5749006"/>
            <a:ext cx="2304892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4B649C-46ED-4E97-BFEA-F6D3EA0C19A3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B054F90C-1275-46E2-B22F-2EEA4E5D6B6E}"/>
              </a:ext>
            </a:extLst>
          </p:cNvPr>
          <p:cNvCxnSpPr>
            <a:cxnSpLocks/>
          </p:cNvCxnSpPr>
          <p:nvPr/>
        </p:nvCxnSpPr>
        <p:spPr>
          <a:xfrm flipH="1">
            <a:off x="3876755" y="4983857"/>
            <a:ext cx="4167697" cy="9710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BF177422-17F4-465E-A76D-9E66192ADA91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? = :(</a:t>
            </a:r>
            <a:endParaRPr lang="fr-FR"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75B91F9-89B0-4FE6-8B44-73D2B62BAA89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</a:t>
            </a:r>
            <a:endParaRPr lang="fr-FR">
              <a:cs typeface="Times New Roman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570448-CFED-4BF2-8A6F-82C8EAE935EA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</a:t>
            </a:r>
            <a:endParaRPr lang="fr-FR"/>
          </a:p>
        </p:txBody>
      </p:sp>
      <p:graphicFrame>
        <p:nvGraphicFramePr>
          <p:cNvPr id="11" name="Tableau 9">
            <a:extLst>
              <a:ext uri="{FF2B5EF4-FFF2-40B4-BE49-F238E27FC236}">
                <a16:creationId xmlns:a16="http://schemas.microsoft.com/office/drawing/2014/main" id="{629BECFE-694E-46B6-9CCE-773959EC6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011412"/>
              </p:ext>
            </p:extLst>
          </p:nvPr>
        </p:nvGraphicFramePr>
        <p:xfrm>
          <a:off x="1652722" y="2016516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12" name="Tableau 10">
            <a:extLst>
              <a:ext uri="{FF2B5EF4-FFF2-40B4-BE49-F238E27FC236}">
                <a16:creationId xmlns:a16="http://schemas.microsoft.com/office/drawing/2014/main" id="{C97B42AE-F295-4D5E-93D5-AA20E57C0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10784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3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788F5EC1-0F51-4313-8A97-BBC918AB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142309"/>
            <a:ext cx="9013371" cy="1143000"/>
          </a:xfrm>
        </p:spPr>
        <p:txBody>
          <a:bodyPr/>
          <a:lstStyle/>
          <a:p>
            <a:r>
              <a:rPr lang="fr-CA" sz="7200"/>
              <a:t>En gros</a:t>
            </a:r>
            <a:r>
              <a:rPr lang="fr-CA"/>
              <a:t> </a:t>
            </a:r>
            <a:br>
              <a:rPr lang="fr-CA"/>
            </a:br>
            <a:br>
              <a:rPr lang="fr-CA"/>
            </a:br>
            <a:r>
              <a:rPr lang="fr-CA" sz="3600" b="1">
                <a:solidFill>
                  <a:srgbClr val="FFC000"/>
                </a:solidFill>
              </a:rPr>
              <a:t>convolution</a:t>
            </a:r>
            <a:r>
              <a:rPr lang="fr-CA" sz="3600"/>
              <a:t> = </a:t>
            </a:r>
            <a:r>
              <a:rPr lang="fr-CA" sz="3600" b="1">
                <a:solidFill>
                  <a:schemeClr val="accent1"/>
                </a:solidFill>
              </a:rPr>
              <a:t>produit scalaire </a:t>
            </a:r>
            <a:r>
              <a:rPr lang="fr-CA" sz="3600"/>
              <a:t>+ </a:t>
            </a:r>
            <a:r>
              <a:rPr lang="fr-CA" sz="3600" b="1">
                <a:solidFill>
                  <a:srgbClr val="FF0000"/>
                </a:solidFill>
              </a:rPr>
              <a:t>translation</a:t>
            </a:r>
            <a:endParaRPr lang="en-CA" sz="3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2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kern="0"/>
              <a:t>4 Classes,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4 couches </a:t>
            </a:r>
            <a:r>
              <a:rPr lang="en-US" sz="4000" kern="0" err="1">
                <a:solidFill>
                  <a:srgbClr val="000000"/>
                </a:solidFill>
              </a:rPr>
              <a:t>cachées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1</a:t>
            </a:r>
            <a:endParaRPr lang="en-US" sz="160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2</a:t>
            </a:r>
            <a:endParaRPr lang="en-US" sz="160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/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/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71" name="Object 270"/>
          <p:cNvGraphicFramePr>
            <a:graphicFrameLocks noChangeAspect="1"/>
          </p:cNvGraphicFramePr>
          <p:nvPr/>
        </p:nvGraphicFramePr>
        <p:xfrm>
          <a:off x="4645186" y="259980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35" imgW="266400" imgH="164880" progId="Equation.3">
                  <p:embed/>
                </p:oleObj>
              </mc:Choice>
              <mc:Fallback>
                <p:oleObj name="Equation" r:id="rId35" imgW="266400" imgH="164880" progId="Equation.3">
                  <p:embed/>
                  <p:pic>
                    <p:nvPicPr>
                      <p:cNvPr id="271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186" y="259980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86" name="Object 285"/>
          <p:cNvGraphicFramePr>
            <a:graphicFrameLocks noChangeAspect="1"/>
          </p:cNvGraphicFramePr>
          <p:nvPr/>
        </p:nvGraphicFramePr>
        <p:xfrm>
          <a:off x="4654541" y="322013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Equation" r:id="rId37" imgW="266400" imgH="164880" progId="Equation.3">
                  <p:embed/>
                </p:oleObj>
              </mc:Choice>
              <mc:Fallback>
                <p:oleObj name="Equation" r:id="rId37" imgW="266400" imgH="164880" progId="Equation.3">
                  <p:embed/>
                  <p:pic>
                    <p:nvPicPr>
                      <p:cNvPr id="286" name="Object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41" y="322013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/>
        </p:nvGraphicFramePr>
        <p:xfrm>
          <a:off x="4653918" y="389087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Equation" r:id="rId38" imgW="266400" imgH="164880" progId="Equation.3">
                  <p:embed/>
                </p:oleObj>
              </mc:Choice>
              <mc:Fallback>
                <p:oleObj name="Equation" r:id="rId38" imgW="266400" imgH="16488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918" y="389087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Object 292"/>
          <p:cNvGraphicFramePr>
            <a:graphicFrameLocks noChangeAspect="1"/>
          </p:cNvGraphicFramePr>
          <p:nvPr/>
        </p:nvGraphicFramePr>
        <p:xfrm>
          <a:off x="4663273" y="451120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Equation" r:id="rId39" imgW="266400" imgH="164880" progId="Equation.3">
                  <p:embed/>
                </p:oleObj>
              </mc:Choice>
              <mc:Fallback>
                <p:oleObj name="Equation" r:id="rId39" imgW="266400" imgH="164880" progId="Equation.3">
                  <p:embed/>
                  <p:pic>
                    <p:nvPicPr>
                      <p:cNvPr id="293" name="Object 2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273" y="451120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467866" y="551728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Softmax</a:t>
            </a:r>
            <a:endParaRPr lang="en-CA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>
            <a:off x="6028507" y="2716720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6034857" y="3339020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6028507" y="399367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>
            <a:off x="6034857" y="462172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/>
        </p:nvGraphicFramePr>
        <p:xfrm>
          <a:off x="6227763" y="3190875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Equation" r:id="rId40" imgW="507960" imgH="253800" progId="Equation.DSMT4">
                  <p:embed/>
                </p:oleObj>
              </mc:Choice>
              <mc:Fallback>
                <p:oleObj name="Equation" r:id="rId40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190875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5401532" y="2466182"/>
            <a:ext cx="579758" cy="25588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chemeClr val="tx1"/>
                </a:solidFill>
              </a:rPr>
              <a:t>NORM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/>
        </p:nvGraphicFramePr>
        <p:xfrm>
          <a:off x="6208713" y="2543175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Equation" r:id="rId42" imgW="520560" imgH="253800" progId="Equation.DSMT4">
                  <p:embed/>
                </p:oleObj>
              </mc:Choice>
              <mc:Fallback>
                <p:oleObj name="Equation" r:id="rId42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713" y="2543175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/>
        </p:nvGraphicFramePr>
        <p:xfrm>
          <a:off x="6238875" y="445770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44" imgW="507960" imgH="253800" progId="Equation.DSMT4">
                  <p:embed/>
                </p:oleObj>
              </mc:Choice>
              <mc:Fallback>
                <p:oleObj name="Equation" r:id="rId44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445770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/>
        </p:nvGraphicFramePr>
        <p:xfrm>
          <a:off x="6218238" y="3810000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46" imgW="520560" imgH="253800" progId="Equation.DSMT4">
                  <p:embed/>
                </p:oleObj>
              </mc:Choice>
              <mc:Fallback>
                <p:oleObj name="Equation" r:id="rId46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238" y="3810000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eft Brace 2"/>
          <p:cNvSpPr/>
          <p:nvPr/>
        </p:nvSpPr>
        <p:spPr>
          <a:xfrm rot="-5400000">
            <a:off x="5215364" y="4600035"/>
            <a:ext cx="288813" cy="1461132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6" name="Object 6"/>
          <p:cNvGraphicFramePr>
            <a:graphicFrameLocks noChangeAspect="1"/>
          </p:cNvGraphicFramePr>
          <p:nvPr/>
        </p:nvGraphicFramePr>
        <p:xfrm>
          <a:off x="3659018" y="6216244"/>
          <a:ext cx="49657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Equation" r:id="rId48" imgW="3504960" imgH="380880" progId="Equation.DSMT4">
                  <p:embed/>
                </p:oleObj>
              </mc:Choice>
              <mc:Fallback>
                <p:oleObj name="Equation" r:id="rId48" imgW="3504960" imgH="38088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018" y="6216244"/>
                        <a:ext cx="4965700" cy="5349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>
                <a:solidFill>
                  <a:srgbClr val="C00000"/>
                </a:solidFill>
              </a:rPr>
              <a:t>Entropie</a:t>
            </a:r>
          </a:p>
          <a:p>
            <a:pPr algn="ctr"/>
            <a:r>
              <a:rPr lang="fr-CA" b="1">
                <a:solidFill>
                  <a:srgbClr val="C00000"/>
                </a:solidFill>
              </a:rPr>
              <a:t>Croisée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7107059" y="2857204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err="1"/>
              <a:t>Softmax</a:t>
            </a:r>
            <a:endParaRPr lang="en-CA" sz="3600" b="1"/>
          </a:p>
        </p:txBody>
      </p:sp>
      <p:graphicFrame>
        <p:nvGraphicFramePr>
          <p:cNvPr id="285" name="Object 2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33361"/>
              </p:ext>
            </p:extLst>
          </p:nvPr>
        </p:nvGraphicFramePr>
        <p:xfrm>
          <a:off x="7235530" y="3468826"/>
          <a:ext cx="18018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50" imgW="1117440" imgH="571320" progId="Equation.DSMT4">
                  <p:embed/>
                </p:oleObj>
              </mc:Choice>
              <mc:Fallback>
                <p:oleObj name="Equation" r:id="rId50" imgW="1117440" imgH="571320" progId="Equation.DSMT4">
                  <p:embed/>
                  <p:pic>
                    <p:nvPicPr>
                      <p:cNvPr id="285" name="Object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530" y="3468826"/>
                        <a:ext cx="18018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" name="TextBox 281"/>
          <p:cNvSpPr txBox="1"/>
          <p:nvPr/>
        </p:nvSpPr>
        <p:spPr>
          <a:xfrm>
            <a:off x="756723" y="5689010"/>
            <a:ext cx="2435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Couches pleinement</a:t>
            </a:r>
          </a:p>
          <a:p>
            <a:pPr algn="ctr"/>
            <a:r>
              <a:rPr lang="fr-CA" sz="1800" b="1">
                <a:solidFill>
                  <a:srgbClr val="FF0000"/>
                </a:solidFill>
              </a:rPr>
              <a:t>Connectées </a:t>
            </a:r>
          </a:p>
          <a:p>
            <a:pPr algn="ctr"/>
            <a:r>
              <a:rPr lang="fr-CA" sz="1800" b="1">
                <a:solidFill>
                  <a:srgbClr val="FF0000"/>
                </a:solidFill>
              </a:rPr>
              <a:t>(</a:t>
            </a:r>
            <a:r>
              <a:rPr lang="fr-CA" sz="1800" b="1" i="1" err="1">
                <a:solidFill>
                  <a:srgbClr val="FF0000"/>
                </a:solidFill>
              </a:rPr>
              <a:t>fully-connected</a:t>
            </a:r>
            <a:r>
              <a:rPr lang="fr-CA" sz="1800" b="1" i="1">
                <a:solidFill>
                  <a:srgbClr val="FF0000"/>
                </a:solidFill>
              </a:rPr>
              <a:t> </a:t>
            </a:r>
            <a:r>
              <a:rPr lang="fr-CA" sz="1800" b="1" i="1" err="1">
                <a:solidFill>
                  <a:srgbClr val="FF0000"/>
                </a:solidFill>
              </a:rPr>
              <a:t>layers</a:t>
            </a:r>
            <a:r>
              <a:rPr lang="fr-CA" sz="1800" b="1">
                <a:solidFill>
                  <a:srgbClr val="FF0000"/>
                </a:solidFill>
              </a:rPr>
              <a:t>)</a:t>
            </a:r>
            <a:endParaRPr lang="en-CA" sz="1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7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008035-F38E-4B24-B2E0-8CB3D7C8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97" y="1276432"/>
            <a:ext cx="5010307" cy="621084"/>
          </a:xfrm>
          <a:prstGeom prst="rect">
            <a:avLst/>
          </a:prstGeom>
        </p:spPr>
      </p:pic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4160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 (i = 0..)</a:t>
            </a:r>
            <a:endParaRPr lang="fr-CM" altLang="en-US" b="1">
              <a:cs typeface="Times New Roman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917160" y="1962724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919137" y="1963391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8" name="Tableau 9">
            <a:extLst>
              <a:ext uri="{FF2B5EF4-FFF2-40B4-BE49-F238E27FC236}">
                <a16:creationId xmlns:a16="http://schemas.microsoft.com/office/drawing/2014/main" id="{2BCAA108-7BBA-4FEC-AA33-5BC107CF8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08133"/>
              </p:ext>
            </p:extLst>
          </p:nvPr>
        </p:nvGraphicFramePr>
        <p:xfrm>
          <a:off x="481383" y="3310657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19" name="Tableau 9">
            <a:extLst>
              <a:ext uri="{FF2B5EF4-FFF2-40B4-BE49-F238E27FC236}">
                <a16:creationId xmlns:a16="http://schemas.microsoft.com/office/drawing/2014/main" id="{46F8CDFB-1D7C-40A4-892B-91ED67E0D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337857"/>
              </p:ext>
            </p:extLst>
          </p:nvPr>
        </p:nvGraphicFramePr>
        <p:xfrm>
          <a:off x="3324714" y="3320104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20" name="Tableau 9">
            <a:extLst>
              <a:ext uri="{FF2B5EF4-FFF2-40B4-BE49-F238E27FC236}">
                <a16:creationId xmlns:a16="http://schemas.microsoft.com/office/drawing/2014/main" id="{857A55B9-72C6-4785-B3C1-D1A8AC624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326184"/>
              </p:ext>
            </p:extLst>
          </p:nvPr>
        </p:nvGraphicFramePr>
        <p:xfrm>
          <a:off x="6139705" y="3310657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DFF6E9C4-F2D1-445D-B7DF-24EE8A7B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0025"/>
              </p:ext>
            </p:extLst>
          </p:nvPr>
        </p:nvGraphicFramePr>
        <p:xfrm>
          <a:off x="632523" y="4038021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graphicFrame>
        <p:nvGraphicFramePr>
          <p:cNvPr id="24" name="Tableau 10">
            <a:extLst>
              <a:ext uri="{FF2B5EF4-FFF2-40B4-BE49-F238E27FC236}">
                <a16:creationId xmlns:a16="http://schemas.microsoft.com/office/drawing/2014/main" id="{276B7552-57DD-415C-BBC3-A2F532DB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008289"/>
              </p:ext>
            </p:extLst>
          </p:nvPr>
        </p:nvGraphicFramePr>
        <p:xfrm>
          <a:off x="3891490" y="4000236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graphicFrame>
        <p:nvGraphicFramePr>
          <p:cNvPr id="25" name="Tableau 10">
            <a:extLst>
              <a:ext uri="{FF2B5EF4-FFF2-40B4-BE49-F238E27FC236}">
                <a16:creationId xmlns:a16="http://schemas.microsoft.com/office/drawing/2014/main" id="{EDD83111-ABF4-429A-8C36-BC755C8D5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869437"/>
              </p:ext>
            </p:extLst>
          </p:nvPr>
        </p:nvGraphicFramePr>
        <p:xfrm>
          <a:off x="7207134" y="4028575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graphicFrame>
        <p:nvGraphicFramePr>
          <p:cNvPr id="26" name="Tableau 10">
            <a:extLst>
              <a:ext uri="{FF2B5EF4-FFF2-40B4-BE49-F238E27FC236}">
                <a16:creationId xmlns:a16="http://schemas.microsoft.com/office/drawing/2014/main" id="{0208B385-7C42-4C3B-9DB6-2FACB1E7F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413042"/>
              </p:ext>
            </p:extLst>
          </p:nvPr>
        </p:nvGraphicFramePr>
        <p:xfrm>
          <a:off x="3778134" y="5521087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8EF5DCB-40DC-400D-8E02-41F30F4F19BD}"/>
              </a:ext>
            </a:extLst>
          </p:cNvPr>
          <p:cNvCxnSpPr>
            <a:cxnSpLocks/>
          </p:cNvCxnSpPr>
          <p:nvPr/>
        </p:nvCxnSpPr>
        <p:spPr>
          <a:xfrm>
            <a:off x="2131080" y="5059427"/>
            <a:ext cx="1547302" cy="659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D9C611C-4E6B-4DE3-A667-7680F5F6DF2B}"/>
              </a:ext>
            </a:extLst>
          </p:cNvPr>
          <p:cNvCxnSpPr>
            <a:cxnSpLocks/>
          </p:cNvCxnSpPr>
          <p:nvPr/>
        </p:nvCxnSpPr>
        <p:spPr>
          <a:xfrm flipH="1">
            <a:off x="4537993" y="4832715"/>
            <a:ext cx="11336" cy="6215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E3C0D0F-D8A1-461F-86B7-C5573CB8F0DD}"/>
              </a:ext>
            </a:extLst>
          </p:cNvPr>
          <p:cNvCxnSpPr>
            <a:cxnSpLocks/>
          </p:cNvCxnSpPr>
          <p:nvPr/>
        </p:nvCxnSpPr>
        <p:spPr>
          <a:xfrm flipH="1">
            <a:off x="5340925" y="4974410"/>
            <a:ext cx="1881701" cy="678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7D9D167D-4B53-458E-A2C1-626FD325FCDA}"/>
              </a:ext>
            </a:extLst>
          </p:cNvPr>
          <p:cNvSpPr txBox="1"/>
          <p:nvPr/>
        </p:nvSpPr>
        <p:spPr>
          <a:xfrm>
            <a:off x="640458" y="3587697"/>
            <a:ext cx="1420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x     </a:t>
            </a:r>
            <a:r>
              <a:rPr lang="fr-FR" err="1">
                <a:latin typeface="Times New Roman"/>
                <a:cs typeface="Times New Roman"/>
              </a:rPr>
              <a:t>x</a:t>
            </a:r>
            <a:r>
              <a:rPr lang="fr-FR">
                <a:latin typeface="Times New Roman"/>
                <a:cs typeface="Times New Roman"/>
              </a:rPr>
              <a:t>    </a:t>
            </a:r>
            <a:r>
              <a:rPr lang="fr-FR" err="1">
                <a:latin typeface="Times New Roman"/>
                <a:cs typeface="Times New Roman"/>
              </a:rPr>
              <a:t>x</a:t>
            </a:r>
            <a:endParaRPr lang="fr-FR" err="1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4A5564C-D9D2-4956-82D2-02E5A1EA32FF}"/>
              </a:ext>
            </a:extLst>
          </p:cNvPr>
          <p:cNvSpPr txBox="1"/>
          <p:nvPr/>
        </p:nvSpPr>
        <p:spPr>
          <a:xfrm>
            <a:off x="3993887" y="3587696"/>
            <a:ext cx="1420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x     </a:t>
            </a:r>
            <a:r>
              <a:rPr lang="fr-FR" err="1">
                <a:latin typeface="Times New Roman"/>
                <a:cs typeface="Times New Roman"/>
              </a:rPr>
              <a:t>x</a:t>
            </a:r>
            <a:r>
              <a:rPr lang="fr-FR">
                <a:latin typeface="Times New Roman"/>
                <a:cs typeface="Times New Roman"/>
              </a:rPr>
              <a:t>    </a:t>
            </a:r>
            <a:r>
              <a:rPr lang="fr-FR" err="1">
                <a:latin typeface="Times New Roman"/>
                <a:cs typeface="Times New Roman"/>
              </a:rPr>
              <a:t>x</a:t>
            </a:r>
            <a:endParaRPr lang="fr-FR" err="1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06FDFD7-6289-4D94-842F-6434856ED00F}"/>
              </a:ext>
            </a:extLst>
          </p:cNvPr>
          <p:cNvSpPr txBox="1"/>
          <p:nvPr/>
        </p:nvSpPr>
        <p:spPr>
          <a:xfrm>
            <a:off x="7243407" y="3587696"/>
            <a:ext cx="1420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x     x    </a:t>
            </a:r>
            <a:r>
              <a:rPr lang="fr-FR" err="1">
                <a:latin typeface="Times New Roman"/>
                <a:cs typeface="Times New Roman"/>
              </a:rPr>
              <a:t>x</a:t>
            </a:r>
            <a:endParaRPr lang="fr-FR" err="1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9E57633-946E-4EF7-8BA7-52160A7D6D71}"/>
              </a:ext>
            </a:extLst>
          </p:cNvPr>
          <p:cNvSpPr txBox="1"/>
          <p:nvPr/>
        </p:nvSpPr>
        <p:spPr>
          <a:xfrm>
            <a:off x="756174" y="4553580"/>
            <a:ext cx="19402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 + 4 – 9 = -4</a:t>
            </a:r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6B717F6-D1AB-45E7-B629-2D53F47B48EB}"/>
              </a:ext>
            </a:extLst>
          </p:cNvPr>
          <p:cNvSpPr txBox="1"/>
          <p:nvPr/>
        </p:nvSpPr>
        <p:spPr>
          <a:xfrm>
            <a:off x="3552273" y="4411886"/>
            <a:ext cx="211974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 + -6 + 12 = 8</a:t>
            </a:r>
          </a:p>
          <a:p>
            <a:endParaRPr lang="fr-FR">
              <a:cs typeface="Times New Roman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2BAF1B5-E503-4C30-A715-172AA3F4B1D0}"/>
              </a:ext>
            </a:extLst>
          </p:cNvPr>
          <p:cNvSpPr txBox="1"/>
          <p:nvPr/>
        </p:nvSpPr>
        <p:spPr>
          <a:xfrm>
            <a:off x="6819507" y="4467381"/>
            <a:ext cx="2261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 + 8 – 15 = -10</a:t>
            </a:r>
            <a:endParaRPr lang="fr-FR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1F7A52F-D5CA-4681-9699-E263BEA7A364}"/>
              </a:ext>
            </a:extLst>
          </p:cNvPr>
          <p:cNvSpPr/>
          <p:nvPr/>
        </p:nvSpPr>
        <p:spPr>
          <a:xfrm rot="8340000">
            <a:off x="6296336" y="925407"/>
            <a:ext cx="1039090" cy="141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E2EC647-C32F-49F3-AE60-F8B9FECFFA56}"/>
              </a:ext>
            </a:extLst>
          </p:cNvPr>
          <p:cNvSpPr txBox="1"/>
          <p:nvPr/>
        </p:nvSpPr>
        <p:spPr>
          <a:xfrm>
            <a:off x="7233476" y="366969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"inversé"</a:t>
            </a:r>
            <a:endParaRPr lang="fr-FR">
              <a:cs typeface="Times New Roman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EF7B0AF-CE6E-4AA2-995B-96955E0C0DCE}"/>
              </a:ext>
            </a:extLst>
          </p:cNvPr>
          <p:cNvSpPr txBox="1"/>
          <p:nvPr/>
        </p:nvSpPr>
        <p:spPr>
          <a:xfrm>
            <a:off x="3332648" y="597760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Times New Roman"/>
                <a:cs typeface="Times New Roman"/>
              </a:rPr>
              <a:t>"carte d'activation"</a:t>
            </a:r>
            <a:endParaRPr lang="fr-FR">
              <a:solidFill>
                <a:srgbClr val="FF00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37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18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350225" y="369580"/>
            <a:ext cx="6880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L’opération de la page précédente est équivalente à</a:t>
            </a:r>
          </a:p>
        </p:txBody>
      </p:sp>
      <p:sp>
        <p:nvSpPr>
          <p:cNvPr id="147" name="Oval 146"/>
          <p:cNvSpPr/>
          <p:nvPr/>
        </p:nvSpPr>
        <p:spPr>
          <a:xfrm>
            <a:off x="1259234" y="1502030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257623" y="2347056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6" name="Oval 165"/>
          <p:cNvSpPr/>
          <p:nvPr/>
        </p:nvSpPr>
        <p:spPr>
          <a:xfrm>
            <a:off x="3449378" y="212493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3449378" y="328392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3449378" y="4442916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1240642" y="488214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1240642" y="403711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1257623" y="3192083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64" name="Straight Arrow Connector 263"/>
          <p:cNvCxnSpPr>
            <a:stCxn id="147" idx="6"/>
            <a:endCxn id="166" idx="2"/>
          </p:cNvCxnSpPr>
          <p:nvPr/>
        </p:nvCxnSpPr>
        <p:spPr>
          <a:xfrm>
            <a:off x="1662304" y="1720338"/>
            <a:ext cx="1787074" cy="547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48" idx="6"/>
            <a:endCxn id="166" idx="2"/>
          </p:cNvCxnSpPr>
          <p:nvPr/>
        </p:nvCxnSpPr>
        <p:spPr>
          <a:xfrm flipV="1">
            <a:off x="1660693" y="2267532"/>
            <a:ext cx="1788685" cy="297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9" idx="6"/>
            <a:endCxn id="166" idx="2"/>
          </p:cNvCxnSpPr>
          <p:nvPr/>
        </p:nvCxnSpPr>
        <p:spPr>
          <a:xfrm flipV="1">
            <a:off x="1660693" y="2267532"/>
            <a:ext cx="1788685" cy="1142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9" idx="6"/>
            <a:endCxn id="167" idx="2"/>
          </p:cNvCxnSpPr>
          <p:nvPr/>
        </p:nvCxnSpPr>
        <p:spPr>
          <a:xfrm>
            <a:off x="1660693" y="3410393"/>
            <a:ext cx="1788685" cy="16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98" idx="6"/>
            <a:endCxn id="167" idx="2"/>
          </p:cNvCxnSpPr>
          <p:nvPr/>
        </p:nvCxnSpPr>
        <p:spPr>
          <a:xfrm flipV="1">
            <a:off x="1643712" y="3426522"/>
            <a:ext cx="1805666" cy="828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48" idx="6"/>
            <a:endCxn id="167" idx="2"/>
          </p:cNvCxnSpPr>
          <p:nvPr/>
        </p:nvCxnSpPr>
        <p:spPr>
          <a:xfrm>
            <a:off x="1660693" y="2565364"/>
            <a:ext cx="1788685" cy="861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9" idx="6"/>
            <a:endCxn id="168" idx="2"/>
          </p:cNvCxnSpPr>
          <p:nvPr/>
        </p:nvCxnSpPr>
        <p:spPr>
          <a:xfrm>
            <a:off x="1660693" y="3410393"/>
            <a:ext cx="1788685" cy="117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8" idx="6"/>
            <a:endCxn id="168" idx="2"/>
          </p:cNvCxnSpPr>
          <p:nvPr/>
        </p:nvCxnSpPr>
        <p:spPr>
          <a:xfrm>
            <a:off x="1643712" y="4255422"/>
            <a:ext cx="1805666" cy="3300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97" idx="6"/>
            <a:endCxn id="168" idx="2"/>
          </p:cNvCxnSpPr>
          <p:nvPr/>
        </p:nvCxnSpPr>
        <p:spPr>
          <a:xfrm flipV="1">
            <a:off x="1643712" y="4585513"/>
            <a:ext cx="1805666" cy="514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4246" y="15416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284" name="TextBox 283"/>
          <p:cNvSpPr txBox="1"/>
          <p:nvPr/>
        </p:nvSpPr>
        <p:spPr>
          <a:xfrm>
            <a:off x="1274246" y="24040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20</a:t>
            </a:r>
            <a:endParaRPr lang="en-CA" sz="1600"/>
          </a:p>
        </p:txBody>
      </p:sp>
      <p:sp>
        <p:nvSpPr>
          <p:cNvPr id="285" name="TextBox 284"/>
          <p:cNvSpPr txBox="1"/>
          <p:nvPr/>
        </p:nvSpPr>
        <p:spPr>
          <a:xfrm>
            <a:off x="1226861" y="3236149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-30</a:t>
            </a:r>
            <a:endParaRPr lang="en-CA" sz="1600"/>
          </a:p>
        </p:txBody>
      </p:sp>
      <p:sp>
        <p:nvSpPr>
          <p:cNvPr id="286" name="TextBox 285"/>
          <p:cNvSpPr txBox="1"/>
          <p:nvPr/>
        </p:nvSpPr>
        <p:spPr>
          <a:xfrm>
            <a:off x="1274246" y="4076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40</a:t>
            </a:r>
            <a:endParaRPr lang="en-CA" sz="1600"/>
          </a:p>
        </p:txBody>
      </p:sp>
      <p:sp>
        <p:nvSpPr>
          <p:cNvPr id="287" name="TextBox 286"/>
          <p:cNvSpPr txBox="1"/>
          <p:nvPr/>
        </p:nvSpPr>
        <p:spPr>
          <a:xfrm>
            <a:off x="1203270" y="4931173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-50</a:t>
            </a:r>
            <a:endParaRPr lang="en-CA" sz="1600"/>
          </a:p>
        </p:txBody>
      </p:sp>
      <p:sp>
        <p:nvSpPr>
          <p:cNvPr id="288" name="TextBox 287"/>
          <p:cNvSpPr txBox="1"/>
          <p:nvPr/>
        </p:nvSpPr>
        <p:spPr>
          <a:xfrm>
            <a:off x="2953380" y="183379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89" name="TextBox 288"/>
          <p:cNvSpPr txBox="1"/>
          <p:nvPr/>
        </p:nvSpPr>
        <p:spPr>
          <a:xfrm>
            <a:off x="2645702" y="20812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0" name="TextBox 289"/>
          <p:cNvSpPr txBox="1"/>
          <p:nvPr/>
        </p:nvSpPr>
        <p:spPr>
          <a:xfrm>
            <a:off x="2953380" y="2423166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1" name="TextBox 290"/>
          <p:cNvSpPr txBox="1"/>
          <p:nvPr/>
        </p:nvSpPr>
        <p:spPr>
          <a:xfrm>
            <a:off x="3003300" y="2908459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92" name="TextBox 291"/>
          <p:cNvSpPr txBox="1"/>
          <p:nvPr/>
        </p:nvSpPr>
        <p:spPr>
          <a:xfrm>
            <a:off x="2695622" y="315591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3" name="TextBox 292"/>
          <p:cNvSpPr txBox="1"/>
          <p:nvPr/>
        </p:nvSpPr>
        <p:spPr>
          <a:xfrm>
            <a:off x="3003300" y="3497833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4" name="TextBox 293"/>
          <p:cNvSpPr txBox="1"/>
          <p:nvPr/>
        </p:nvSpPr>
        <p:spPr>
          <a:xfrm>
            <a:off x="3034176" y="398216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95" name="TextBox 294"/>
          <p:cNvSpPr txBox="1"/>
          <p:nvPr/>
        </p:nvSpPr>
        <p:spPr>
          <a:xfrm>
            <a:off x="2726498" y="420348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6" name="TextBox 295"/>
          <p:cNvSpPr txBox="1"/>
          <p:nvPr/>
        </p:nvSpPr>
        <p:spPr>
          <a:xfrm>
            <a:off x="3034176" y="457153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7" name="TextBox 296"/>
          <p:cNvSpPr txBox="1"/>
          <p:nvPr/>
        </p:nvSpPr>
        <p:spPr>
          <a:xfrm>
            <a:off x="3409287" y="209825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-4</a:t>
            </a:r>
            <a:endParaRPr lang="en-CA" sz="1600"/>
          </a:p>
        </p:txBody>
      </p:sp>
      <p:sp>
        <p:nvSpPr>
          <p:cNvPr id="298" name="TextBox 297"/>
          <p:cNvSpPr txBox="1"/>
          <p:nvPr/>
        </p:nvSpPr>
        <p:spPr>
          <a:xfrm>
            <a:off x="3400868" y="326079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8 </a:t>
            </a:r>
            <a:endParaRPr lang="en-CA" sz="1600"/>
          </a:p>
        </p:txBody>
      </p:sp>
      <p:sp>
        <p:nvSpPr>
          <p:cNvPr id="299" name="TextBox 298"/>
          <p:cNvSpPr txBox="1"/>
          <p:nvPr/>
        </p:nvSpPr>
        <p:spPr>
          <a:xfrm>
            <a:off x="3358562" y="440592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-10 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1242918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/>
          <p:nvPr/>
        </p:nvSpPr>
        <p:spPr>
          <a:xfrm>
            <a:off x="3449378" y="4247830"/>
            <a:ext cx="568372" cy="65379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3456763" y="3072114"/>
            <a:ext cx="568372" cy="65379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/>
          <p:cNvSpPr/>
          <p:nvPr/>
        </p:nvSpPr>
        <p:spPr>
          <a:xfrm>
            <a:off x="3449378" y="1938645"/>
            <a:ext cx="568372" cy="65379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fr-CA" altLang="en-US"/>
          </a:p>
        </p:txBody>
      </p:sp>
      <p:sp>
        <p:nvSpPr>
          <p:cNvPr id="147" name="Oval 146"/>
          <p:cNvSpPr/>
          <p:nvPr/>
        </p:nvSpPr>
        <p:spPr>
          <a:xfrm>
            <a:off x="1259234" y="1502030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257623" y="2347056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6" name="Oval 165"/>
          <p:cNvSpPr/>
          <p:nvPr/>
        </p:nvSpPr>
        <p:spPr>
          <a:xfrm>
            <a:off x="3449378" y="212493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3449378" y="328392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3449378" y="4442916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1240642" y="488214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1240642" y="403711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1257623" y="3192083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64" name="Straight Arrow Connector 263"/>
          <p:cNvCxnSpPr>
            <a:stCxn id="147" idx="6"/>
            <a:endCxn id="166" idx="2"/>
          </p:cNvCxnSpPr>
          <p:nvPr/>
        </p:nvCxnSpPr>
        <p:spPr>
          <a:xfrm>
            <a:off x="1662304" y="1720338"/>
            <a:ext cx="1787074" cy="547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48" idx="6"/>
            <a:endCxn id="166" idx="2"/>
          </p:cNvCxnSpPr>
          <p:nvPr/>
        </p:nvCxnSpPr>
        <p:spPr>
          <a:xfrm flipV="1">
            <a:off x="1660693" y="2267532"/>
            <a:ext cx="1788685" cy="297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9" idx="6"/>
            <a:endCxn id="166" idx="2"/>
          </p:cNvCxnSpPr>
          <p:nvPr/>
        </p:nvCxnSpPr>
        <p:spPr>
          <a:xfrm flipV="1">
            <a:off x="1660693" y="2267532"/>
            <a:ext cx="1788685" cy="1142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9" idx="6"/>
            <a:endCxn id="167" idx="2"/>
          </p:cNvCxnSpPr>
          <p:nvPr/>
        </p:nvCxnSpPr>
        <p:spPr>
          <a:xfrm>
            <a:off x="1660693" y="3410393"/>
            <a:ext cx="1788685" cy="16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98" idx="6"/>
            <a:endCxn id="167" idx="2"/>
          </p:cNvCxnSpPr>
          <p:nvPr/>
        </p:nvCxnSpPr>
        <p:spPr>
          <a:xfrm flipV="1">
            <a:off x="1643712" y="3426522"/>
            <a:ext cx="1805666" cy="828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48" idx="6"/>
            <a:endCxn id="167" idx="2"/>
          </p:cNvCxnSpPr>
          <p:nvPr/>
        </p:nvCxnSpPr>
        <p:spPr>
          <a:xfrm>
            <a:off x="1660693" y="2565364"/>
            <a:ext cx="1788685" cy="861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9" idx="6"/>
            <a:endCxn id="168" idx="2"/>
          </p:cNvCxnSpPr>
          <p:nvPr/>
        </p:nvCxnSpPr>
        <p:spPr>
          <a:xfrm>
            <a:off x="1660693" y="3410393"/>
            <a:ext cx="1788685" cy="117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8" idx="6"/>
            <a:endCxn id="168" idx="2"/>
          </p:cNvCxnSpPr>
          <p:nvPr/>
        </p:nvCxnSpPr>
        <p:spPr>
          <a:xfrm>
            <a:off x="1643712" y="4255422"/>
            <a:ext cx="1805666" cy="3300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97" idx="6"/>
            <a:endCxn id="168" idx="2"/>
          </p:cNvCxnSpPr>
          <p:nvPr/>
        </p:nvCxnSpPr>
        <p:spPr>
          <a:xfrm flipV="1">
            <a:off x="1643712" y="4585513"/>
            <a:ext cx="1805666" cy="514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4246" y="15416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284" name="TextBox 283"/>
          <p:cNvSpPr txBox="1"/>
          <p:nvPr/>
        </p:nvSpPr>
        <p:spPr>
          <a:xfrm>
            <a:off x="1274246" y="24040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20</a:t>
            </a:r>
            <a:endParaRPr lang="en-CA" sz="1600"/>
          </a:p>
        </p:txBody>
      </p:sp>
      <p:sp>
        <p:nvSpPr>
          <p:cNvPr id="285" name="TextBox 284"/>
          <p:cNvSpPr txBox="1"/>
          <p:nvPr/>
        </p:nvSpPr>
        <p:spPr>
          <a:xfrm>
            <a:off x="1226861" y="3236149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-30</a:t>
            </a:r>
            <a:endParaRPr lang="en-CA" sz="1600"/>
          </a:p>
        </p:txBody>
      </p:sp>
      <p:sp>
        <p:nvSpPr>
          <p:cNvPr id="286" name="TextBox 285"/>
          <p:cNvSpPr txBox="1"/>
          <p:nvPr/>
        </p:nvSpPr>
        <p:spPr>
          <a:xfrm>
            <a:off x="1274246" y="4076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40</a:t>
            </a:r>
            <a:endParaRPr lang="en-CA" sz="1600"/>
          </a:p>
        </p:txBody>
      </p:sp>
      <p:sp>
        <p:nvSpPr>
          <p:cNvPr id="287" name="TextBox 286"/>
          <p:cNvSpPr txBox="1"/>
          <p:nvPr/>
        </p:nvSpPr>
        <p:spPr>
          <a:xfrm>
            <a:off x="1203270" y="4931173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-50</a:t>
            </a:r>
            <a:endParaRPr lang="en-CA" sz="1600"/>
          </a:p>
        </p:txBody>
      </p:sp>
      <p:sp>
        <p:nvSpPr>
          <p:cNvPr id="288" name="TextBox 287"/>
          <p:cNvSpPr txBox="1"/>
          <p:nvPr/>
        </p:nvSpPr>
        <p:spPr>
          <a:xfrm>
            <a:off x="2953380" y="183379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89" name="TextBox 288"/>
          <p:cNvSpPr txBox="1"/>
          <p:nvPr/>
        </p:nvSpPr>
        <p:spPr>
          <a:xfrm>
            <a:off x="2645702" y="20812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0" name="TextBox 289"/>
          <p:cNvSpPr txBox="1"/>
          <p:nvPr/>
        </p:nvSpPr>
        <p:spPr>
          <a:xfrm>
            <a:off x="2953380" y="2423166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1" name="TextBox 290"/>
          <p:cNvSpPr txBox="1"/>
          <p:nvPr/>
        </p:nvSpPr>
        <p:spPr>
          <a:xfrm>
            <a:off x="3003300" y="2908459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92" name="TextBox 291"/>
          <p:cNvSpPr txBox="1"/>
          <p:nvPr/>
        </p:nvSpPr>
        <p:spPr>
          <a:xfrm>
            <a:off x="2695622" y="315591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3" name="TextBox 292"/>
          <p:cNvSpPr txBox="1"/>
          <p:nvPr/>
        </p:nvSpPr>
        <p:spPr>
          <a:xfrm>
            <a:off x="3003300" y="3497833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4" name="TextBox 293"/>
          <p:cNvSpPr txBox="1"/>
          <p:nvPr/>
        </p:nvSpPr>
        <p:spPr>
          <a:xfrm>
            <a:off x="3034176" y="398216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95" name="TextBox 294"/>
          <p:cNvSpPr txBox="1"/>
          <p:nvPr/>
        </p:nvSpPr>
        <p:spPr>
          <a:xfrm>
            <a:off x="2726498" y="420348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6" name="TextBox 295"/>
          <p:cNvSpPr txBox="1"/>
          <p:nvPr/>
        </p:nvSpPr>
        <p:spPr>
          <a:xfrm>
            <a:off x="3034176" y="457153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7" name="TextBox 296"/>
          <p:cNvSpPr txBox="1"/>
          <p:nvPr/>
        </p:nvSpPr>
        <p:spPr>
          <a:xfrm>
            <a:off x="3409287" y="209825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-4</a:t>
            </a:r>
            <a:endParaRPr lang="en-CA" sz="1600"/>
          </a:p>
        </p:txBody>
      </p:sp>
      <p:sp>
        <p:nvSpPr>
          <p:cNvPr id="298" name="TextBox 297"/>
          <p:cNvSpPr txBox="1"/>
          <p:nvPr/>
        </p:nvSpPr>
        <p:spPr>
          <a:xfrm>
            <a:off x="3400868" y="326079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8 </a:t>
            </a:r>
            <a:endParaRPr lang="en-CA" sz="1600"/>
          </a:p>
        </p:txBody>
      </p:sp>
      <p:sp>
        <p:nvSpPr>
          <p:cNvPr id="299" name="TextBox 298"/>
          <p:cNvSpPr txBox="1"/>
          <p:nvPr/>
        </p:nvSpPr>
        <p:spPr>
          <a:xfrm>
            <a:off x="3358562" y="440592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-10 </a:t>
            </a:r>
            <a:endParaRPr lang="en-CA" sz="1600"/>
          </a:p>
        </p:txBody>
      </p:sp>
      <p:sp>
        <p:nvSpPr>
          <p:cNvPr id="2" name="16-Point Star 1"/>
          <p:cNvSpPr/>
          <p:nvPr/>
        </p:nvSpPr>
        <p:spPr>
          <a:xfrm>
            <a:off x="5771650" y="1436091"/>
            <a:ext cx="3152503" cy="1824707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Fonction d’activation</a:t>
            </a:r>
          </a:p>
          <a:p>
            <a:pPr algn="ctr"/>
            <a:r>
              <a:rPr lang="fr-CA"/>
              <a:t>(ex. </a:t>
            </a:r>
            <a:r>
              <a:rPr lang="fr-CA" err="1"/>
              <a:t>ReLU</a:t>
            </a:r>
            <a:r>
              <a:rPr lang="fr-CA"/>
              <a:t>)</a:t>
            </a:r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3740949" y="2121762"/>
            <a:ext cx="276801" cy="29499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2" name="TextBox 41"/>
          <p:cNvSpPr txBox="1"/>
          <p:nvPr/>
        </p:nvSpPr>
        <p:spPr>
          <a:xfrm>
            <a:off x="3627239" y="207789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</a:t>
            </a:r>
            <a:r>
              <a:rPr lang="fr-CA" sz="800" err="1"/>
              <a:t>ReLU</a:t>
            </a:r>
            <a:endParaRPr lang="fr-CA" sz="1600"/>
          </a:p>
        </p:txBody>
      </p:sp>
      <p:sp>
        <p:nvSpPr>
          <p:cNvPr id="43" name="Oval 42"/>
          <p:cNvSpPr/>
          <p:nvPr/>
        </p:nvSpPr>
        <p:spPr>
          <a:xfrm>
            <a:off x="3740949" y="3277674"/>
            <a:ext cx="276801" cy="29499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5" name="Oval 44"/>
          <p:cNvSpPr/>
          <p:nvPr/>
        </p:nvSpPr>
        <p:spPr>
          <a:xfrm>
            <a:off x="3740949" y="4433600"/>
            <a:ext cx="276801" cy="29499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7" name="TextBox 46"/>
          <p:cNvSpPr txBox="1"/>
          <p:nvPr/>
        </p:nvSpPr>
        <p:spPr>
          <a:xfrm>
            <a:off x="3636334" y="438088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</a:t>
            </a:r>
            <a:r>
              <a:rPr lang="fr-CA" sz="800" err="1"/>
              <a:t>ReLU</a:t>
            </a:r>
            <a:endParaRPr lang="fr-CA" sz="1600"/>
          </a:p>
        </p:txBody>
      </p:sp>
      <p:sp>
        <p:nvSpPr>
          <p:cNvPr id="48" name="TextBox 47"/>
          <p:cNvSpPr txBox="1"/>
          <p:nvPr/>
        </p:nvSpPr>
        <p:spPr>
          <a:xfrm>
            <a:off x="3636334" y="3216699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</a:t>
            </a:r>
            <a:r>
              <a:rPr lang="fr-CA" sz="800" err="1"/>
              <a:t>ReLU</a:t>
            </a:r>
            <a:endParaRPr lang="fr-CA" sz="1600"/>
          </a:p>
        </p:txBody>
      </p:sp>
      <p:sp>
        <p:nvSpPr>
          <p:cNvPr id="52" name="TextBox 51"/>
          <p:cNvSpPr txBox="1"/>
          <p:nvPr/>
        </p:nvSpPr>
        <p:spPr>
          <a:xfrm>
            <a:off x="3970140" y="20915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0</a:t>
            </a:r>
            <a:endParaRPr lang="en-CA" sz="1600"/>
          </a:p>
        </p:txBody>
      </p:sp>
      <p:sp>
        <p:nvSpPr>
          <p:cNvPr id="53" name="TextBox 52"/>
          <p:cNvSpPr txBox="1"/>
          <p:nvPr/>
        </p:nvSpPr>
        <p:spPr>
          <a:xfrm>
            <a:off x="3956780" y="322241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8</a:t>
            </a:r>
            <a:endParaRPr lang="en-CA" sz="1600"/>
          </a:p>
        </p:txBody>
      </p:sp>
      <p:sp>
        <p:nvSpPr>
          <p:cNvPr id="54" name="TextBox 53"/>
          <p:cNvSpPr txBox="1"/>
          <p:nvPr/>
        </p:nvSpPr>
        <p:spPr>
          <a:xfrm>
            <a:off x="3970140" y="438088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0</a:t>
            </a:r>
            <a:endParaRPr lang="en-CA" sz="1600"/>
          </a:p>
        </p:txBody>
      </p:sp>
      <p:sp>
        <p:nvSpPr>
          <p:cNvPr id="55" name="Rectangle 3"/>
          <p:cNvSpPr>
            <a:spLocks noChangeArrowheads="1"/>
          </p:cNvSpPr>
          <p:nvPr/>
        </p:nvSpPr>
        <p:spPr bwMode="auto">
          <a:xfrm>
            <a:off x="350225" y="369580"/>
            <a:ext cx="6880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L’opération de la page précédente est équivalente à</a:t>
            </a:r>
          </a:p>
        </p:txBody>
      </p:sp>
    </p:spTree>
    <p:extLst>
      <p:ext uri="{BB962C8B-B14F-4D97-AF65-F5344CB8AC3E}">
        <p14:creationId xmlns:p14="http://schemas.microsoft.com/office/powerpoint/2010/main" val="1383279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449377" y="1938644"/>
            <a:ext cx="1184741" cy="71621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9408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/>
              <a:t>Apprentissage = apprendre les </a:t>
            </a:r>
            <a:r>
              <a:rPr lang="fr-CM" altLang="en-US" b="1"/>
              <a:t>poids      des filtres </a:t>
            </a:r>
            <a:r>
              <a:rPr lang="fr-CM" altLang="en-US" b="1" err="1"/>
              <a:t>convolutifs</a:t>
            </a:r>
            <a:endParaRPr lang="fr-CM" altLang="en-US" b="1"/>
          </a:p>
        </p:txBody>
      </p:sp>
      <p:sp>
        <p:nvSpPr>
          <p:cNvPr id="147" name="Oval 146"/>
          <p:cNvSpPr/>
          <p:nvPr/>
        </p:nvSpPr>
        <p:spPr>
          <a:xfrm>
            <a:off x="1259234" y="1502030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257623" y="2347056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1240642" y="488214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1240642" y="403711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1257623" y="3192083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64" name="Straight Arrow Connector 263"/>
          <p:cNvCxnSpPr>
            <a:stCxn id="147" idx="6"/>
            <a:endCxn id="166" idx="2"/>
          </p:cNvCxnSpPr>
          <p:nvPr/>
        </p:nvCxnSpPr>
        <p:spPr>
          <a:xfrm>
            <a:off x="1662304" y="1720338"/>
            <a:ext cx="1787074" cy="547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48" idx="6"/>
            <a:endCxn id="166" idx="2"/>
          </p:cNvCxnSpPr>
          <p:nvPr/>
        </p:nvCxnSpPr>
        <p:spPr>
          <a:xfrm flipV="1">
            <a:off x="1660693" y="2267532"/>
            <a:ext cx="1788685" cy="297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9" idx="6"/>
            <a:endCxn id="166" idx="2"/>
          </p:cNvCxnSpPr>
          <p:nvPr/>
        </p:nvCxnSpPr>
        <p:spPr>
          <a:xfrm flipV="1">
            <a:off x="1660693" y="2267532"/>
            <a:ext cx="1788685" cy="1142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9" idx="6"/>
            <a:endCxn id="167" idx="2"/>
          </p:cNvCxnSpPr>
          <p:nvPr/>
        </p:nvCxnSpPr>
        <p:spPr>
          <a:xfrm>
            <a:off x="1660693" y="3410393"/>
            <a:ext cx="1788685" cy="16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98" idx="6"/>
            <a:endCxn id="167" idx="2"/>
          </p:cNvCxnSpPr>
          <p:nvPr/>
        </p:nvCxnSpPr>
        <p:spPr>
          <a:xfrm flipV="1">
            <a:off x="1643712" y="3426522"/>
            <a:ext cx="1805666" cy="828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48" idx="6"/>
            <a:endCxn id="167" idx="2"/>
          </p:cNvCxnSpPr>
          <p:nvPr/>
        </p:nvCxnSpPr>
        <p:spPr>
          <a:xfrm>
            <a:off x="1660693" y="2565364"/>
            <a:ext cx="1788685" cy="861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9" idx="6"/>
            <a:endCxn id="168" idx="2"/>
          </p:cNvCxnSpPr>
          <p:nvPr/>
        </p:nvCxnSpPr>
        <p:spPr>
          <a:xfrm>
            <a:off x="1660693" y="3410393"/>
            <a:ext cx="1788685" cy="117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8" idx="6"/>
            <a:endCxn id="168" idx="2"/>
          </p:cNvCxnSpPr>
          <p:nvPr/>
        </p:nvCxnSpPr>
        <p:spPr>
          <a:xfrm>
            <a:off x="1643712" y="4255422"/>
            <a:ext cx="1805666" cy="3300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97" idx="6"/>
            <a:endCxn id="168" idx="2"/>
          </p:cNvCxnSpPr>
          <p:nvPr/>
        </p:nvCxnSpPr>
        <p:spPr>
          <a:xfrm flipV="1">
            <a:off x="1643712" y="4585513"/>
            <a:ext cx="1805666" cy="514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4246" y="15416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x1</a:t>
            </a:r>
            <a:endParaRPr lang="en-CA" sz="1600"/>
          </a:p>
        </p:txBody>
      </p:sp>
      <p:sp>
        <p:nvSpPr>
          <p:cNvPr id="284" name="TextBox 283"/>
          <p:cNvSpPr txBox="1"/>
          <p:nvPr/>
        </p:nvSpPr>
        <p:spPr>
          <a:xfrm>
            <a:off x="1274246" y="24040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x2</a:t>
            </a:r>
            <a:endParaRPr lang="en-CA" sz="1600"/>
          </a:p>
        </p:txBody>
      </p:sp>
      <p:sp>
        <p:nvSpPr>
          <p:cNvPr id="285" name="TextBox 284"/>
          <p:cNvSpPr txBox="1"/>
          <p:nvPr/>
        </p:nvSpPr>
        <p:spPr>
          <a:xfrm>
            <a:off x="1226861" y="3236149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x3</a:t>
            </a:r>
            <a:endParaRPr lang="en-CA" sz="1600"/>
          </a:p>
        </p:txBody>
      </p:sp>
      <p:sp>
        <p:nvSpPr>
          <p:cNvPr id="286" name="TextBox 285"/>
          <p:cNvSpPr txBox="1"/>
          <p:nvPr/>
        </p:nvSpPr>
        <p:spPr>
          <a:xfrm>
            <a:off x="1274246" y="4076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x4</a:t>
            </a:r>
            <a:endParaRPr lang="en-CA" sz="1600"/>
          </a:p>
        </p:txBody>
      </p:sp>
      <p:sp>
        <p:nvSpPr>
          <p:cNvPr id="287" name="TextBox 286"/>
          <p:cNvSpPr txBox="1"/>
          <p:nvPr/>
        </p:nvSpPr>
        <p:spPr>
          <a:xfrm>
            <a:off x="1203270" y="49311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x5</a:t>
            </a:r>
            <a:endParaRPr lang="en-CA" sz="1600"/>
          </a:p>
        </p:txBody>
      </p:sp>
      <p:sp>
        <p:nvSpPr>
          <p:cNvPr id="288" name="TextBox 287"/>
          <p:cNvSpPr txBox="1"/>
          <p:nvPr/>
        </p:nvSpPr>
        <p:spPr>
          <a:xfrm>
            <a:off x="2953380" y="183379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1</a:t>
            </a:r>
            <a:endParaRPr lang="en-CA" sz="1600" i="1"/>
          </a:p>
        </p:txBody>
      </p:sp>
      <p:sp>
        <p:nvSpPr>
          <p:cNvPr id="289" name="TextBox 288"/>
          <p:cNvSpPr txBox="1"/>
          <p:nvPr/>
        </p:nvSpPr>
        <p:spPr>
          <a:xfrm>
            <a:off x="2645702" y="2081245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2</a:t>
            </a:r>
            <a:endParaRPr lang="en-CA" sz="1600"/>
          </a:p>
        </p:txBody>
      </p:sp>
      <p:sp>
        <p:nvSpPr>
          <p:cNvPr id="290" name="TextBox 289"/>
          <p:cNvSpPr txBox="1"/>
          <p:nvPr/>
        </p:nvSpPr>
        <p:spPr>
          <a:xfrm>
            <a:off x="2953380" y="2423166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3</a:t>
            </a:r>
            <a:endParaRPr lang="en-CA" sz="1600"/>
          </a:p>
        </p:txBody>
      </p:sp>
      <p:graphicFrame>
        <p:nvGraphicFramePr>
          <p:cNvPr id="5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32861"/>
              </p:ext>
            </p:extLst>
          </p:nvPr>
        </p:nvGraphicFramePr>
        <p:xfrm>
          <a:off x="3491735" y="2145145"/>
          <a:ext cx="1066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" name="Equation" r:id="rId3" imgW="711000" imgH="203040" progId="Equation.3">
                  <p:embed/>
                </p:oleObj>
              </mc:Choice>
              <mc:Fallback>
                <p:oleObj name="Equation" r:id="rId3" imgW="711000" imgH="203040" progId="Equation.3">
                  <p:embed/>
                  <p:pic>
                    <p:nvPicPr>
                      <p:cNvPr id="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735" y="2145145"/>
                        <a:ext cx="10668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974903" y="28887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1</a:t>
            </a:r>
            <a:endParaRPr lang="en-CA" sz="1600" i="1"/>
          </a:p>
        </p:txBody>
      </p:sp>
      <p:sp>
        <p:nvSpPr>
          <p:cNvPr id="57" name="TextBox 56"/>
          <p:cNvSpPr txBox="1"/>
          <p:nvPr/>
        </p:nvSpPr>
        <p:spPr>
          <a:xfrm>
            <a:off x="2667225" y="313617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2</a:t>
            </a:r>
            <a:endParaRPr lang="en-CA" sz="1600"/>
          </a:p>
        </p:txBody>
      </p:sp>
      <p:sp>
        <p:nvSpPr>
          <p:cNvPr id="58" name="TextBox 57"/>
          <p:cNvSpPr txBox="1"/>
          <p:nvPr/>
        </p:nvSpPr>
        <p:spPr>
          <a:xfrm>
            <a:off x="2974903" y="3478098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3</a:t>
            </a:r>
            <a:endParaRPr lang="en-CA" sz="1600"/>
          </a:p>
        </p:txBody>
      </p:sp>
      <p:sp>
        <p:nvSpPr>
          <p:cNvPr id="59" name="TextBox 58"/>
          <p:cNvSpPr txBox="1"/>
          <p:nvPr/>
        </p:nvSpPr>
        <p:spPr>
          <a:xfrm>
            <a:off x="2982479" y="400147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1</a:t>
            </a:r>
            <a:endParaRPr lang="en-CA" sz="1600" i="1"/>
          </a:p>
        </p:txBody>
      </p:sp>
      <p:sp>
        <p:nvSpPr>
          <p:cNvPr id="60" name="TextBox 59"/>
          <p:cNvSpPr txBox="1"/>
          <p:nvPr/>
        </p:nvSpPr>
        <p:spPr>
          <a:xfrm>
            <a:off x="2674801" y="417925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2</a:t>
            </a:r>
            <a:endParaRPr lang="en-CA" sz="1600"/>
          </a:p>
        </p:txBody>
      </p:sp>
      <p:sp>
        <p:nvSpPr>
          <p:cNvPr id="61" name="TextBox 60"/>
          <p:cNvSpPr txBox="1"/>
          <p:nvPr/>
        </p:nvSpPr>
        <p:spPr>
          <a:xfrm>
            <a:off x="2982479" y="459084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3</a:t>
            </a:r>
            <a:endParaRPr lang="en-CA" sz="1600"/>
          </a:p>
        </p:txBody>
      </p:sp>
      <p:sp>
        <p:nvSpPr>
          <p:cNvPr id="62" name="Oval 61"/>
          <p:cNvSpPr/>
          <p:nvPr/>
        </p:nvSpPr>
        <p:spPr>
          <a:xfrm>
            <a:off x="3449377" y="3063079"/>
            <a:ext cx="1184741" cy="71621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563133"/>
              </p:ext>
            </p:extLst>
          </p:nvPr>
        </p:nvGraphicFramePr>
        <p:xfrm>
          <a:off x="3473450" y="3270250"/>
          <a:ext cx="11049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Equation" r:id="rId5" imgW="736560" imgH="203040" progId="Equation.3">
                  <p:embed/>
                </p:oleObj>
              </mc:Choice>
              <mc:Fallback>
                <p:oleObj name="Equation" r:id="rId5" imgW="736560" imgH="203040" progId="Equation.3">
                  <p:embed/>
                  <p:pic>
                    <p:nvPicPr>
                      <p:cNvPr id="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3270250"/>
                        <a:ext cx="11049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Oval 63"/>
          <p:cNvSpPr/>
          <p:nvPr/>
        </p:nvSpPr>
        <p:spPr>
          <a:xfrm>
            <a:off x="3449377" y="4227404"/>
            <a:ext cx="1184741" cy="71621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657814"/>
              </p:ext>
            </p:extLst>
          </p:nvPr>
        </p:nvGraphicFramePr>
        <p:xfrm>
          <a:off x="3473450" y="4433888"/>
          <a:ext cx="11049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Equation" r:id="rId7" imgW="736560" imgH="203040" progId="Equation.3">
                  <p:embed/>
                </p:oleObj>
              </mc:Choice>
              <mc:Fallback>
                <p:oleObj name="Equation" r:id="rId7" imgW="736560" imgH="203040" progId="Equation.3">
                  <p:embed/>
                  <p:pic>
                    <p:nvPicPr>
                      <p:cNvPr id="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4433888"/>
                        <a:ext cx="1104900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8022" y="3068266"/>
            <a:ext cx="306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/>
              <a:t>h</a:t>
            </a:r>
            <a:r>
              <a:rPr lang="fr-CA"/>
              <a:t>: fonction d’activation</a:t>
            </a:r>
          </a:p>
          <a:p>
            <a:r>
              <a:rPr lang="fr-CA"/>
              <a:t>     </a:t>
            </a:r>
            <a:r>
              <a:rPr lang="fr-CA" sz="2000"/>
              <a:t>(</a:t>
            </a:r>
            <a:r>
              <a:rPr lang="fr-CA" sz="2000" err="1"/>
              <a:t>tanh</a:t>
            </a:r>
            <a:r>
              <a:rPr lang="fr-CA" sz="2000"/>
              <a:t>, </a:t>
            </a:r>
            <a:r>
              <a:rPr lang="fr-CA" sz="2000" err="1"/>
              <a:t>ReLU</a:t>
            </a:r>
            <a:r>
              <a:rPr lang="fr-CA" sz="2000"/>
              <a:t>, </a:t>
            </a:r>
            <a:r>
              <a:rPr lang="fr-CA" sz="2000" err="1"/>
              <a:t>elu</a:t>
            </a:r>
            <a:r>
              <a:rPr lang="fr-CA" sz="2000"/>
              <a:t>, etc.)</a:t>
            </a:r>
            <a:endParaRPr lang="en-CA" sz="2000"/>
          </a:p>
        </p:txBody>
      </p:sp>
      <p:graphicFrame>
        <p:nvGraphicFramePr>
          <p:cNvPr id="3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94823"/>
              </p:ext>
            </p:extLst>
          </p:nvPr>
        </p:nvGraphicFramePr>
        <p:xfrm>
          <a:off x="5153100" y="677132"/>
          <a:ext cx="350717" cy="448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100" y="677132"/>
                        <a:ext cx="350717" cy="448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217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5281007" y="1750423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70517" y="1383840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/>
          <p:cNvSpPr/>
          <p:nvPr/>
        </p:nvSpPr>
        <p:spPr>
          <a:xfrm>
            <a:off x="5315318" y="2018633"/>
            <a:ext cx="401625" cy="385342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5989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Représentation graphique courante (simple)</a:t>
            </a:r>
          </a:p>
        </p:txBody>
      </p:sp>
      <p:sp>
        <p:nvSpPr>
          <p:cNvPr id="147" name="Oval 146"/>
          <p:cNvSpPr/>
          <p:nvPr/>
        </p:nvSpPr>
        <p:spPr>
          <a:xfrm>
            <a:off x="2617772" y="1449779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2616161" y="2294805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2599180" y="4829890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2599180" y="398486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2616161" y="313983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3" name="TextBox 22"/>
          <p:cNvSpPr txBox="1"/>
          <p:nvPr/>
        </p:nvSpPr>
        <p:spPr>
          <a:xfrm>
            <a:off x="2632784" y="14893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284" name="TextBox 283"/>
          <p:cNvSpPr txBox="1"/>
          <p:nvPr/>
        </p:nvSpPr>
        <p:spPr>
          <a:xfrm>
            <a:off x="2632784" y="2351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20</a:t>
            </a:r>
            <a:endParaRPr lang="en-CA" sz="1600"/>
          </a:p>
        </p:txBody>
      </p:sp>
      <p:sp>
        <p:nvSpPr>
          <p:cNvPr id="285" name="TextBox 284"/>
          <p:cNvSpPr txBox="1"/>
          <p:nvPr/>
        </p:nvSpPr>
        <p:spPr>
          <a:xfrm>
            <a:off x="2585399" y="3183898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-30</a:t>
            </a:r>
            <a:endParaRPr lang="en-CA" sz="1600"/>
          </a:p>
        </p:txBody>
      </p:sp>
      <p:sp>
        <p:nvSpPr>
          <p:cNvPr id="286" name="TextBox 285"/>
          <p:cNvSpPr txBox="1"/>
          <p:nvPr/>
        </p:nvSpPr>
        <p:spPr>
          <a:xfrm>
            <a:off x="2632784" y="402396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40</a:t>
            </a:r>
            <a:endParaRPr lang="en-CA" sz="1600"/>
          </a:p>
        </p:txBody>
      </p:sp>
      <p:sp>
        <p:nvSpPr>
          <p:cNvPr id="287" name="TextBox 286"/>
          <p:cNvSpPr txBox="1"/>
          <p:nvPr/>
        </p:nvSpPr>
        <p:spPr>
          <a:xfrm>
            <a:off x="2561808" y="487892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-50</a:t>
            </a:r>
            <a:endParaRPr lang="en-CA" sz="1600"/>
          </a:p>
        </p:txBody>
      </p:sp>
      <p:sp>
        <p:nvSpPr>
          <p:cNvPr id="52" name="TextBox 51"/>
          <p:cNvSpPr txBox="1"/>
          <p:nvPr/>
        </p:nvSpPr>
        <p:spPr>
          <a:xfrm>
            <a:off x="5328678" y="203929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0</a:t>
            </a:r>
            <a:endParaRPr lang="en-CA" sz="1600"/>
          </a:p>
        </p:txBody>
      </p:sp>
      <p:sp>
        <p:nvSpPr>
          <p:cNvPr id="57" name="Oval 56"/>
          <p:cNvSpPr/>
          <p:nvPr/>
        </p:nvSpPr>
        <p:spPr>
          <a:xfrm>
            <a:off x="5315317" y="3134052"/>
            <a:ext cx="401625" cy="385342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5314560" y="4305537"/>
            <a:ext cx="401625" cy="385342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/>
          <p:cNvSpPr txBox="1"/>
          <p:nvPr/>
        </p:nvSpPr>
        <p:spPr>
          <a:xfrm>
            <a:off x="5315318" y="3170166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8</a:t>
            </a:r>
            <a:endParaRPr lang="en-CA" sz="1600"/>
          </a:p>
        </p:txBody>
      </p:sp>
      <p:sp>
        <p:nvSpPr>
          <p:cNvPr id="54" name="TextBox 53"/>
          <p:cNvSpPr txBox="1"/>
          <p:nvPr/>
        </p:nvSpPr>
        <p:spPr>
          <a:xfrm>
            <a:off x="5328678" y="4328633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0</a:t>
            </a:r>
            <a:endParaRPr lang="en-CA" sz="1600"/>
          </a:p>
        </p:txBody>
      </p:sp>
      <p:sp>
        <p:nvSpPr>
          <p:cNvPr id="6" name="Right Arrow 5"/>
          <p:cNvSpPr/>
          <p:nvPr/>
        </p:nvSpPr>
        <p:spPr>
          <a:xfrm>
            <a:off x="3531007" y="2506342"/>
            <a:ext cx="1532709" cy="1799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528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0517" y="1383840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556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Représentation graphique courante (encore plus simple)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31007" y="2506342"/>
            <a:ext cx="1532709" cy="1799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5281007" y="1750423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698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8162" y="1352113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9880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Représentation graphique courante (vraiment ultra simple)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8892" y="1696512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/>
          <p:cNvCxnSpPr>
            <a:stCxn id="5" idx="3"/>
            <a:endCxn id="7" idx="1"/>
          </p:cNvCxnSpPr>
          <p:nvPr/>
        </p:nvCxnSpPr>
        <p:spPr>
          <a:xfrm flipV="1">
            <a:off x="3810533" y="3333724"/>
            <a:ext cx="3383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91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8162" y="1352113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1377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Représentation graphique courante (tant qu'à y être)</a:t>
            </a:r>
            <a:endParaRPr lang="fr-CM" altLang="en-US" b="1"/>
          </a:p>
        </p:txBody>
      </p:sp>
      <p:sp>
        <p:nvSpPr>
          <p:cNvPr id="7" name="Rectangle 6"/>
          <p:cNvSpPr/>
          <p:nvPr/>
        </p:nvSpPr>
        <p:spPr>
          <a:xfrm>
            <a:off x="4148892" y="1696512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4535083" y="5677989"/>
            <a:ext cx="2585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i="1"/>
              <a:t>(</a:t>
            </a:r>
            <a:r>
              <a:rPr lang="fr-CA" i="1" err="1"/>
              <a:t>feature</a:t>
            </a:r>
            <a:r>
              <a:rPr lang="fr-CA" i="1"/>
              <a:t> </a:t>
            </a:r>
            <a:r>
              <a:rPr lang="fr-CA" i="1" err="1"/>
              <a:t>map</a:t>
            </a:r>
            <a:r>
              <a:rPr lang="fr-CA" i="1"/>
              <a:t>)</a:t>
            </a:r>
            <a:endParaRPr lang="en-CA" i="1"/>
          </a:p>
        </p:txBody>
      </p:sp>
      <p:sp>
        <p:nvSpPr>
          <p:cNvPr id="4" name="Freeform 3"/>
          <p:cNvSpPr/>
          <p:nvPr/>
        </p:nvSpPr>
        <p:spPr>
          <a:xfrm>
            <a:off x="4422959" y="4946469"/>
            <a:ext cx="236130" cy="1123405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flipH="1">
            <a:off x="2873828" y="5385581"/>
            <a:ext cx="678401" cy="862819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76784" y="5997582"/>
            <a:ext cx="220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/>
              <a:t>Vecteur d’entrée</a:t>
            </a:r>
            <a:endParaRPr lang="en-CA" i="1"/>
          </a:p>
        </p:txBody>
      </p:sp>
    </p:spTree>
    <p:extLst>
      <p:ext uri="{BB962C8B-B14F-4D97-AF65-F5344CB8AC3E}">
        <p14:creationId xmlns:p14="http://schemas.microsoft.com/office/powerpoint/2010/main" val="25870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23619" y="352341"/>
            <a:ext cx="84737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sz="3200" i="1">
                <a:latin typeface="Times New Roman"/>
                <a:cs typeface="Times New Roman"/>
              </a:rPr>
              <a:t>Stride </a:t>
            </a:r>
            <a:r>
              <a:rPr lang="fr-CM" altLang="en-US" sz="3200">
                <a:latin typeface="Times New Roman"/>
                <a:cs typeface="Times New Roman"/>
              </a:rPr>
              <a:t>et calcul de la taille de la carte d’activation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1362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29542"/>
              </p:ext>
            </p:extLst>
          </p:nvPr>
        </p:nvGraphicFramePr>
        <p:xfrm>
          <a:off x="2461443" y="3210496"/>
          <a:ext cx="13612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52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8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86352" y="270352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474839"/>
              </p:ext>
            </p:extLst>
          </p:nvPr>
        </p:nvGraphicFramePr>
        <p:xfrm>
          <a:off x="2867843" y="4130587"/>
          <a:ext cx="4216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149" name="Straight Connector 148"/>
          <p:cNvCxnSpPr/>
          <p:nvPr/>
        </p:nvCxnSpPr>
        <p:spPr>
          <a:xfrm>
            <a:off x="2461443" y="3784600"/>
            <a:ext cx="1361256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10-Point Star 2">
            <a:extLst>
              <a:ext uri="{FF2B5EF4-FFF2-40B4-BE49-F238E27FC236}">
                <a16:creationId xmlns:a16="http://schemas.microsoft.com/office/drawing/2014/main" id="{6C93F826-078E-4D2C-A910-A504B9AB9591}"/>
              </a:ext>
            </a:extLst>
          </p:cNvPr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CA" i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1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E1A401-FC42-4AA5-B3D3-63D98AFB93A5}"/>
              </a:ext>
            </a:extLst>
          </p:cNvPr>
          <p:cNvSpPr txBox="1"/>
          <p:nvPr/>
        </p:nvSpPr>
        <p:spPr>
          <a:xfrm>
            <a:off x="612119" y="829384"/>
            <a:ext cx="9484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(pas)</a:t>
            </a:r>
            <a:endParaRPr lang="fr-FR"/>
          </a:p>
        </p:txBody>
      </p:sp>
      <p:pic>
        <p:nvPicPr>
          <p:cNvPr id="5" name="Graphique 8" descr="Empreintes de chaussure contour">
            <a:extLst>
              <a:ext uri="{FF2B5EF4-FFF2-40B4-BE49-F238E27FC236}">
                <a16:creationId xmlns:a16="http://schemas.microsoft.com/office/drawing/2014/main" id="{3AF1ECB6-B2F2-4BCD-9003-F6ED8F44F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652" y="3831412"/>
            <a:ext cx="1877920" cy="18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11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84589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62340"/>
              </p:ext>
            </p:extLst>
          </p:nvPr>
        </p:nvGraphicFramePr>
        <p:xfrm>
          <a:off x="2867841" y="3214534"/>
          <a:ext cx="13612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52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8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2750" y="270755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539796"/>
              </p:ext>
            </p:extLst>
          </p:nvPr>
        </p:nvGraphicFramePr>
        <p:xfrm>
          <a:off x="2867841" y="4130587"/>
          <a:ext cx="9548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29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77429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" name="10-Point Star 2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1</a:t>
            </a:r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9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  <a:latin typeface="Times New Roman"/>
                <a:cs typeface="Times New Roman"/>
              </a:rPr>
              <a:t>Données</a:t>
            </a:r>
            <a:r>
              <a:rPr lang="en-US" sz="4000" ker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kern="0" err="1">
                <a:solidFill>
                  <a:srgbClr val="000000"/>
                </a:solidFill>
                <a:latin typeface="Times New Roman"/>
                <a:cs typeface="Times New Roman"/>
              </a:rPr>
              <a:t>en</a:t>
            </a:r>
            <a:r>
              <a:rPr lang="en-US" sz="4000" kern="0">
                <a:solidFill>
                  <a:srgbClr val="000000"/>
                </a:solidFill>
                <a:latin typeface="Times New Roman"/>
                <a:cs typeface="Times New Roman"/>
              </a:rPr>
              <a:t> k </a:t>
            </a:r>
            <a:r>
              <a:rPr lang="en-US" sz="4000" kern="0" err="1">
                <a:solidFill>
                  <a:srgbClr val="000000"/>
                </a:solidFill>
                <a:latin typeface="Times New Roman"/>
                <a:cs typeface="Times New Roman"/>
              </a:rPr>
              <a:t>dimmensions</a:t>
            </a:r>
            <a:endParaRPr lang="fr-FR" err="1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7961CBC8-BB71-4978-8FA7-EF6CAAE9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79" y="1417283"/>
            <a:ext cx="3477657" cy="36837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CBECF59-9B0E-47DF-86AF-B2BB353C3E7C}"/>
              </a:ext>
            </a:extLst>
          </p:cNvPr>
          <p:cNvSpPr txBox="1"/>
          <p:nvPr/>
        </p:nvSpPr>
        <p:spPr>
          <a:xfrm>
            <a:off x="781852" y="5280407"/>
            <a:ext cx="29451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"n-</a:t>
            </a:r>
            <a:r>
              <a:rPr lang="fr-FR" err="1">
                <a:latin typeface="Times New Roman"/>
                <a:cs typeface="Times New Roman"/>
              </a:rPr>
              <a:t>moons</a:t>
            </a:r>
            <a:r>
              <a:rPr lang="fr-FR">
                <a:latin typeface="Times New Roman"/>
                <a:cs typeface="Times New Roman"/>
              </a:rPr>
              <a:t>" de </a:t>
            </a:r>
            <a:r>
              <a:rPr lang="fr-FR" err="1">
                <a:latin typeface="Times New Roman"/>
                <a:cs typeface="Times New Roman"/>
              </a:rPr>
              <a:t>sklearn</a:t>
            </a:r>
            <a:endParaRPr lang="fr-FR" err="1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FD1B13-8F4B-4949-B7BE-9F14204195A7}"/>
              </a:ext>
            </a:extLst>
          </p:cNvPr>
          <p:cNvSpPr txBox="1"/>
          <p:nvPr/>
        </p:nvSpPr>
        <p:spPr>
          <a:xfrm>
            <a:off x="4267831" y="5807574"/>
            <a:ext cx="36500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https://www.kaggle.com/rounakbanik/pokemon</a:t>
            </a:r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3A854A-3E5E-4531-A4F0-6B7C619E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58" y="1380707"/>
            <a:ext cx="4745811" cy="392655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B37A231-FFA9-4091-9038-29274F93F7AD}"/>
              </a:ext>
            </a:extLst>
          </p:cNvPr>
          <p:cNvSpPr txBox="1"/>
          <p:nvPr/>
        </p:nvSpPr>
        <p:spPr>
          <a:xfrm>
            <a:off x="4116389" y="5308746"/>
            <a:ext cx="38803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"</a:t>
            </a:r>
            <a:r>
              <a:rPr lang="fr-FR" dirty="0" err="1">
                <a:latin typeface="Times New Roman"/>
                <a:cs typeface="Times New Roman"/>
              </a:rPr>
              <a:t>is</a:t>
            </a:r>
            <a:r>
              <a:rPr lang="fr-FR" dirty="0">
                <a:latin typeface="Times New Roman"/>
                <a:cs typeface="Times New Roman"/>
              </a:rPr>
              <a:t> a </a:t>
            </a:r>
            <a:r>
              <a:rPr lang="fr-FR" dirty="0" err="1">
                <a:latin typeface="Times New Roman"/>
                <a:cs typeface="Times New Roman"/>
              </a:rPr>
              <a:t>pokémon</a:t>
            </a:r>
            <a:r>
              <a:rPr lang="fr-FR" dirty="0">
                <a:latin typeface="Times New Roman"/>
                <a:cs typeface="Times New Roman"/>
              </a:rPr>
              <a:t> </a:t>
            </a:r>
            <a:r>
              <a:rPr lang="fr-FR" dirty="0" err="1">
                <a:latin typeface="Times New Roman"/>
                <a:cs typeface="Times New Roman"/>
              </a:rPr>
              <a:t>lengendary</a:t>
            </a:r>
            <a:r>
              <a:rPr lang="fr-FR" dirty="0">
                <a:latin typeface="Times New Roman"/>
                <a:cs typeface="Times New Roman"/>
              </a:rPr>
              <a:t> ?"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7443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937301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356231"/>
              </p:ext>
            </p:extLst>
          </p:nvPr>
        </p:nvGraphicFramePr>
        <p:xfrm>
          <a:off x="33047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296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770225"/>
              </p:ext>
            </p:extLst>
          </p:nvPr>
        </p:nvGraphicFramePr>
        <p:xfrm>
          <a:off x="2867840" y="4130587"/>
          <a:ext cx="12469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653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5653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15653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708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04617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86603"/>
              </p:ext>
            </p:extLst>
          </p:nvPr>
        </p:nvGraphicFramePr>
        <p:xfrm>
          <a:off x="36984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233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560313"/>
              </p:ext>
            </p:extLst>
          </p:nvPr>
        </p:nvGraphicFramePr>
        <p:xfrm>
          <a:off x="2867840" y="4130587"/>
          <a:ext cx="18070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75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51751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51751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51751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-7</a:t>
                      </a:r>
                      <a:endParaRPr lang="en-CA" sz="15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87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87406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68821"/>
              </p:ext>
            </p:extLst>
          </p:nvPr>
        </p:nvGraphicFramePr>
        <p:xfrm>
          <a:off x="41429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678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30922"/>
              </p:ext>
            </p:extLst>
          </p:nvPr>
        </p:nvGraphicFramePr>
        <p:xfrm>
          <a:off x="2867837" y="4130587"/>
          <a:ext cx="21359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7193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27193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501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11884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800" b="0" i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668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26485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66511"/>
              </p:ext>
            </p:extLst>
          </p:nvPr>
        </p:nvGraphicFramePr>
        <p:xfrm>
          <a:off x="45366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615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63493"/>
              </p:ext>
            </p:extLst>
          </p:nvPr>
        </p:nvGraphicFramePr>
        <p:xfrm>
          <a:off x="2867840" y="4130587"/>
          <a:ext cx="26058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10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34310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34310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26279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342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  <a:gridCol w="434310">
                  <a:extLst>
                    <a:ext uri="{9D8B030D-6E8A-4147-A177-3AD203B41FA5}">
                      <a16:colId xmlns:a16="http://schemas.microsoft.com/office/drawing/2014/main" val="388885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8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3034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54112"/>
              </p:ext>
            </p:extLst>
          </p:nvPr>
        </p:nvGraphicFramePr>
        <p:xfrm>
          <a:off x="2452734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52734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63533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8377"/>
              </p:ext>
            </p:extLst>
          </p:nvPr>
        </p:nvGraphicFramePr>
        <p:xfrm>
          <a:off x="4982664" y="3204609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7573" y="269763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98525"/>
              </p:ext>
            </p:extLst>
          </p:nvPr>
        </p:nvGraphicFramePr>
        <p:xfrm>
          <a:off x="2823386" y="4130587"/>
          <a:ext cx="30988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88885712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1096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 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</a:rPr>
              <a:t>7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933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5620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01547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86916"/>
              </p:ext>
            </p:extLst>
          </p:nvPr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97228"/>
              </p:ext>
            </p:extLst>
          </p:nvPr>
        </p:nvGraphicFramePr>
        <p:xfrm>
          <a:off x="3252172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400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78616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97750"/>
              </p:ext>
            </p:extLst>
          </p:nvPr>
        </p:nvGraphicFramePr>
        <p:xfrm>
          <a:off x="2888171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21614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85768"/>
              </p:ext>
            </p:extLst>
          </p:nvPr>
        </p:nvGraphicFramePr>
        <p:xfrm>
          <a:off x="330442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400" b="1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en-CA" sz="14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1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109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74772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96004"/>
              </p:ext>
            </p:extLst>
          </p:nvPr>
        </p:nvGraphicFramePr>
        <p:xfrm>
          <a:off x="3341018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74461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40293"/>
              </p:ext>
            </p:extLst>
          </p:nvPr>
        </p:nvGraphicFramePr>
        <p:xfrm>
          <a:off x="3304426" y="4251441"/>
          <a:ext cx="13280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500" b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497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296317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11770"/>
              </p:ext>
            </p:extLst>
          </p:nvPr>
        </p:nvGraphicFramePr>
        <p:xfrm>
          <a:off x="3741614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75057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84157"/>
              </p:ext>
            </p:extLst>
          </p:nvPr>
        </p:nvGraphicFramePr>
        <p:xfrm>
          <a:off x="3304426" y="4251441"/>
          <a:ext cx="17707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500" b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CA" sz="15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217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6039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27506"/>
              </p:ext>
            </p:extLst>
          </p:nvPr>
        </p:nvGraphicFramePr>
        <p:xfrm>
          <a:off x="4159628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93071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893476"/>
              </p:ext>
            </p:extLst>
          </p:nvPr>
        </p:nvGraphicFramePr>
        <p:xfrm>
          <a:off x="3304426" y="4251441"/>
          <a:ext cx="22134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500" b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</a:rPr>
              <a:t>5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25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5" y="1131094"/>
            <a:ext cx="2317531" cy="994172"/>
          </a:xfrm>
        </p:spPr>
        <p:txBody>
          <a:bodyPr/>
          <a:lstStyle/>
          <a:p>
            <a:r>
              <a:rPr lang="fr-CA" err="1"/>
              <a:t>Example</a:t>
            </a:r>
            <a:endParaRPr lang="en-CA"/>
          </a:p>
        </p:txBody>
      </p:sp>
      <p:pic>
        <p:nvPicPr>
          <p:cNvPr id="83972" name="Picture 4" descr="https://cdn-images-1.medium.com/max/1600/1*3OXoJsetPs2EnswGH6TIyQ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5" y="3538704"/>
            <a:ext cx="3070922" cy="20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446747" y="660972"/>
            <a:ext cx="3097221" cy="2318796"/>
            <a:chOff x="3677652" y="1193978"/>
            <a:chExt cx="1989683" cy="1681771"/>
          </a:xfrm>
        </p:grpSpPr>
        <p:sp>
          <p:nvSpPr>
            <p:cNvPr id="9" name="Oval 8"/>
            <p:cNvSpPr/>
            <p:nvPr/>
          </p:nvSpPr>
          <p:spPr>
            <a:xfrm>
              <a:off x="4193121" y="1763401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4208104" y="1193978"/>
              <a:ext cx="259239" cy="22058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4196271" y="1474271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359904" y="1977677"/>
              <a:ext cx="307431" cy="2327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4233204" y="1242954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7" name="Equation" r:id="rId4" imgW="152280" imgH="139680" progId="Equation.3">
                    <p:embed/>
                  </p:oleObj>
                </mc:Choice>
                <mc:Fallback>
                  <p:oleObj name="Equation" r:id="rId4" imgW="152280" imgH="1396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242954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4233204" y="152097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52097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"/>
            <p:cNvGraphicFramePr>
              <a:graphicFrameLocks noChangeAspect="1"/>
            </p:cNvGraphicFramePr>
            <p:nvPr/>
          </p:nvGraphicFramePr>
          <p:xfrm>
            <a:off x="4233204" y="1808900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9" name="Equation" r:id="rId7" imgW="152280" imgH="139680" progId="Equation.3">
                    <p:embed/>
                  </p:oleObj>
                </mc:Choice>
                <mc:Fallback>
                  <p:oleObj name="Equation" r:id="rId7" imgW="152280" imgH="139680" progId="Equation.3">
                    <p:embed/>
                    <p:pic>
                      <p:nvPicPr>
                        <p:cNvPr id="1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808900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6"/>
            <p:cNvGraphicFramePr>
              <a:graphicFrameLocks noChangeAspect="1"/>
            </p:cNvGraphicFramePr>
            <p:nvPr/>
          </p:nvGraphicFramePr>
          <p:xfrm>
            <a:off x="5397424" y="202775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0" name="Equation" r:id="rId8" imgW="152280" imgH="139680" progId="Equation.3">
                    <p:embed/>
                  </p:oleObj>
                </mc:Choice>
                <mc:Fallback>
                  <p:oleObj name="Equation" r:id="rId8" imgW="152280" imgH="139680" progId="Equation.3">
                    <p:embed/>
                    <p:pic>
                      <p:nvPicPr>
                        <p:cNvPr id="1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424" y="202775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Oval 16"/>
            <p:cNvSpPr/>
            <p:nvPr/>
          </p:nvSpPr>
          <p:spPr>
            <a:xfrm>
              <a:off x="4193121" y="2655442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298362" y="2703356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1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18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8362" y="2703356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Oval 18"/>
            <p:cNvSpPr/>
            <p:nvPr/>
          </p:nvSpPr>
          <p:spPr>
            <a:xfrm>
              <a:off x="4193121" y="2042698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" name="Object 6"/>
            <p:cNvGraphicFramePr>
              <a:graphicFrameLocks noChangeAspect="1"/>
            </p:cNvGraphicFramePr>
            <p:nvPr/>
          </p:nvGraphicFramePr>
          <p:xfrm>
            <a:off x="4233204" y="208819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2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08819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Oval 20"/>
            <p:cNvSpPr/>
            <p:nvPr/>
          </p:nvSpPr>
          <p:spPr>
            <a:xfrm>
              <a:off x="4193121" y="2343037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/>
          </p:nvGraphicFramePr>
          <p:xfrm>
            <a:off x="4233204" y="238853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3" name="Equation" r:id="rId12" imgW="152280" imgH="139680" progId="Equation.3">
                    <p:embed/>
                  </p:oleObj>
                </mc:Choice>
                <mc:Fallback>
                  <p:oleObj name="Equation" r:id="rId12" imgW="152280" imgH="139680" progId="Equation.3">
                    <p:embed/>
                    <p:pic>
                      <p:nvPicPr>
                        <p:cNvPr id="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38853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3677652" y="1473737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764334"/>
                </p:ext>
              </p:extLst>
            </p:nvPr>
          </p:nvGraphicFramePr>
          <p:xfrm>
            <a:off x="3740699" y="1473348"/>
            <a:ext cx="155013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4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24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0699" y="1473348"/>
                          <a:ext cx="155013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Oval 24"/>
            <p:cNvSpPr/>
            <p:nvPr/>
          </p:nvSpPr>
          <p:spPr>
            <a:xfrm>
              <a:off x="3677652" y="177678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7851810"/>
                </p:ext>
              </p:extLst>
            </p:nvPr>
          </p:nvGraphicFramePr>
          <p:xfrm>
            <a:off x="3734580" y="1777312"/>
            <a:ext cx="168271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4580" y="1777312"/>
                          <a:ext cx="168271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/>
            <p:cNvSpPr/>
            <p:nvPr/>
          </p:nvSpPr>
          <p:spPr>
            <a:xfrm>
              <a:off x="3677652" y="210657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781264" y="2162062"/>
            <a:ext cx="74543" cy="92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6" name="Equation" r:id="rId17" imgW="101520" imgH="164880" progId="Equation.3">
                    <p:embed/>
                  </p:oleObj>
                </mc:Choice>
                <mc:Fallback>
                  <p:oleObj name="Equation" r:id="rId17" imgW="101520" imgH="164880" progId="Equation.3">
                    <p:embed/>
                    <p:pic>
                      <p:nvPicPr>
                        <p:cNvPr id="29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264" y="2162062"/>
                          <a:ext cx="74543" cy="920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6" name="Straight Arrow Connector 135"/>
            <p:cNvCxnSpPr>
              <a:stCxn id="28" idx="6"/>
              <a:endCxn id="9" idx="2"/>
            </p:cNvCxnSpPr>
            <p:nvPr/>
          </p:nvCxnSpPr>
          <p:spPr>
            <a:xfrm flipV="1">
              <a:off x="3959417" y="1873554"/>
              <a:ext cx="233704" cy="3318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25" idx="6"/>
              <a:endCxn id="9" idx="2"/>
            </p:cNvCxnSpPr>
            <p:nvPr/>
          </p:nvCxnSpPr>
          <p:spPr>
            <a:xfrm flipV="1">
              <a:off x="3959417" y="1873554"/>
              <a:ext cx="233704" cy="2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23" idx="6"/>
              <a:endCxn id="10" idx="2"/>
            </p:cNvCxnSpPr>
            <p:nvPr/>
          </p:nvCxnSpPr>
          <p:spPr>
            <a:xfrm flipV="1">
              <a:off x="3959417" y="1304269"/>
              <a:ext cx="248687" cy="268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28" idx="6"/>
              <a:endCxn id="11" idx="2"/>
            </p:cNvCxnSpPr>
            <p:nvPr/>
          </p:nvCxnSpPr>
          <p:spPr>
            <a:xfrm flipV="1">
              <a:off x="3959416" y="1595458"/>
              <a:ext cx="236855" cy="609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25" idx="6"/>
              <a:endCxn id="11" idx="2"/>
            </p:cNvCxnSpPr>
            <p:nvPr/>
          </p:nvCxnSpPr>
          <p:spPr>
            <a:xfrm flipV="1">
              <a:off x="3959416" y="1595458"/>
              <a:ext cx="236855" cy="2801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28" idx="6"/>
              <a:endCxn id="19" idx="2"/>
            </p:cNvCxnSpPr>
            <p:nvPr/>
          </p:nvCxnSpPr>
          <p:spPr>
            <a:xfrm flipV="1">
              <a:off x="3959417" y="2152852"/>
              <a:ext cx="233704" cy="52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28" idx="6"/>
              <a:endCxn id="21" idx="2"/>
            </p:cNvCxnSpPr>
            <p:nvPr/>
          </p:nvCxnSpPr>
          <p:spPr>
            <a:xfrm>
              <a:off x="3959417" y="2205394"/>
              <a:ext cx="233704" cy="2477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23" idx="6"/>
              <a:endCxn id="19" idx="2"/>
            </p:cNvCxnSpPr>
            <p:nvPr/>
          </p:nvCxnSpPr>
          <p:spPr>
            <a:xfrm>
              <a:off x="3959417" y="1572558"/>
              <a:ext cx="233704" cy="580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25" idx="6"/>
              <a:endCxn id="21" idx="2"/>
            </p:cNvCxnSpPr>
            <p:nvPr/>
          </p:nvCxnSpPr>
          <p:spPr>
            <a:xfrm>
              <a:off x="3959417" y="1875604"/>
              <a:ext cx="233704" cy="577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23" idx="6"/>
              <a:endCxn id="11" idx="2"/>
            </p:cNvCxnSpPr>
            <p:nvPr/>
          </p:nvCxnSpPr>
          <p:spPr>
            <a:xfrm>
              <a:off x="3959416" y="1572558"/>
              <a:ext cx="236855" cy="22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41" idx="2"/>
            </p:cNvCxnSpPr>
            <p:nvPr/>
          </p:nvCxnSpPr>
          <p:spPr>
            <a:xfrm>
              <a:off x="4467344" y="1304269"/>
              <a:ext cx="338535" cy="4450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41" idx="2"/>
            </p:cNvCxnSpPr>
            <p:nvPr/>
          </p:nvCxnSpPr>
          <p:spPr>
            <a:xfrm>
              <a:off x="4479177" y="1595458"/>
              <a:ext cx="326701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2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016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41" idx="2"/>
            </p:cNvCxnSpPr>
            <p:nvPr/>
          </p:nvCxnSpPr>
          <p:spPr>
            <a:xfrm flipV="1">
              <a:off x="4482328" y="1749296"/>
              <a:ext cx="323550" cy="7038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4035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802728" y="191723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805878" y="1628110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42" name="Object 6"/>
            <p:cNvGraphicFramePr>
              <a:graphicFrameLocks noChangeAspect="1"/>
            </p:cNvGraphicFramePr>
            <p:nvPr/>
          </p:nvGraphicFramePr>
          <p:xfrm>
            <a:off x="4842811" y="167481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7" name="Equation" r:id="rId18" imgW="152280" imgH="139680" progId="Equation.3">
                    <p:embed/>
                  </p:oleObj>
                </mc:Choice>
                <mc:Fallback>
                  <p:oleObj name="Equation" r:id="rId18" imgW="152280" imgH="139680" progId="Equation.3">
                    <p:embed/>
                    <p:pic>
                      <p:nvPicPr>
                        <p:cNvPr id="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67481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6"/>
            <p:cNvGraphicFramePr>
              <a:graphicFrameLocks noChangeAspect="1"/>
            </p:cNvGraphicFramePr>
            <p:nvPr/>
          </p:nvGraphicFramePr>
          <p:xfrm>
            <a:off x="4842811" y="1962739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8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4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962739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Straight Arrow Connector 51"/>
            <p:cNvCxnSpPr>
              <a:endCxn id="40" idx="2"/>
            </p:cNvCxnSpPr>
            <p:nvPr/>
          </p:nvCxnSpPr>
          <p:spPr>
            <a:xfrm>
              <a:off x="4467343" y="1304270"/>
              <a:ext cx="335384" cy="723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0" idx="2"/>
            </p:cNvCxnSpPr>
            <p:nvPr/>
          </p:nvCxnSpPr>
          <p:spPr>
            <a:xfrm>
              <a:off x="4479176" y="1595457"/>
              <a:ext cx="323550" cy="431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0" idx="2"/>
            </p:cNvCxnSpPr>
            <p:nvPr/>
          </p:nvCxnSpPr>
          <p:spPr>
            <a:xfrm>
              <a:off x="4482328" y="1873554"/>
              <a:ext cx="320399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40" idx="2"/>
            </p:cNvCxnSpPr>
            <p:nvPr/>
          </p:nvCxnSpPr>
          <p:spPr>
            <a:xfrm flipV="1">
              <a:off x="4482328" y="2027393"/>
              <a:ext cx="320399" cy="125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4805237" y="224144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/>
          </p:nvGraphicFramePr>
          <p:xfrm>
            <a:off x="4910479" y="2289364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9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59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0479" y="2289364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3" name="Straight Arrow Connector 62"/>
            <p:cNvCxnSpPr>
              <a:stCxn id="58" idx="5"/>
              <a:endCxn id="12" idx="2"/>
            </p:cNvCxnSpPr>
            <p:nvPr/>
          </p:nvCxnSpPr>
          <p:spPr>
            <a:xfrm flipV="1">
              <a:off x="5052091" y="2094067"/>
              <a:ext cx="307813" cy="335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40" idx="6"/>
              <a:endCxn id="12" idx="2"/>
            </p:cNvCxnSpPr>
            <p:nvPr/>
          </p:nvCxnSpPr>
          <p:spPr>
            <a:xfrm>
              <a:off x="5091935" y="2027393"/>
              <a:ext cx="267969" cy="6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41" idx="6"/>
              <a:endCxn id="12" idx="2"/>
            </p:cNvCxnSpPr>
            <p:nvPr/>
          </p:nvCxnSpPr>
          <p:spPr>
            <a:xfrm>
              <a:off x="5088784" y="1749296"/>
              <a:ext cx="271121" cy="344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7" idx="6"/>
              <a:endCxn id="40" idx="2"/>
            </p:cNvCxnSpPr>
            <p:nvPr/>
          </p:nvCxnSpPr>
          <p:spPr>
            <a:xfrm flipV="1">
              <a:off x="4482328" y="2027392"/>
              <a:ext cx="320399" cy="7382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21" idx="6"/>
              <a:endCxn id="40" idx="2"/>
            </p:cNvCxnSpPr>
            <p:nvPr/>
          </p:nvCxnSpPr>
          <p:spPr>
            <a:xfrm flipV="1">
              <a:off x="4482328" y="2027393"/>
              <a:ext cx="320399" cy="4257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/>
          <p:cNvSpPr txBox="1"/>
          <p:nvPr/>
        </p:nvSpPr>
        <p:spPr>
          <a:xfrm>
            <a:off x="1460177" y="562585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Données en entrée</a:t>
            </a:r>
            <a:endParaRPr lang="en-CA" sz="1800"/>
          </a:p>
        </p:txBody>
      </p:sp>
      <p:graphicFrame>
        <p:nvGraphicFramePr>
          <p:cNvPr id="161" name="Object 6"/>
          <p:cNvGraphicFramePr>
            <a:graphicFrameLocks noChangeAspect="1"/>
          </p:cNvGraphicFramePr>
          <p:nvPr/>
        </p:nvGraphicFramePr>
        <p:xfrm>
          <a:off x="2108201" y="3015460"/>
          <a:ext cx="368334" cy="52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1" y="3015460"/>
                        <a:ext cx="368334" cy="5241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Arrow Connector 159"/>
          <p:cNvCxnSpPr/>
          <p:nvPr/>
        </p:nvCxnSpPr>
        <p:spPr>
          <a:xfrm flipV="1">
            <a:off x="2476535" y="2403176"/>
            <a:ext cx="1149702" cy="81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557001" y="3538704"/>
            <a:ext cx="2829989" cy="2420177"/>
            <a:chOff x="5785084" y="3575271"/>
            <a:chExt cx="3773320" cy="3226903"/>
          </a:xfrm>
        </p:grpSpPr>
        <p:pic>
          <p:nvPicPr>
            <p:cNvPr id="83970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TextBox 163"/>
            <p:cNvSpPr txBox="1"/>
            <p:nvPr/>
          </p:nvSpPr>
          <p:spPr>
            <a:xfrm>
              <a:off x="5875343" y="6309731"/>
              <a:ext cx="36830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de la dernière couche</a:t>
              </a:r>
              <a:endParaRPr lang="en-CA" sz="180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359638" y="3216826"/>
            <a:ext cx="2535302" cy="2742056"/>
            <a:chOff x="5785084" y="3146101"/>
            <a:chExt cx="3380403" cy="3656075"/>
          </a:xfrm>
        </p:grpSpPr>
        <p:pic>
          <p:nvPicPr>
            <p:cNvPr id="169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TextBox 169"/>
            <p:cNvSpPr txBox="1"/>
            <p:nvPr/>
          </p:nvSpPr>
          <p:spPr>
            <a:xfrm>
              <a:off x="6360449" y="6309733"/>
              <a:ext cx="22296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du réseau</a:t>
              </a:r>
              <a:endParaRPr lang="en-CA" sz="1800"/>
            </a:p>
          </p:txBody>
        </p:sp>
        <p:graphicFrame>
          <p:nvGraphicFramePr>
            <p:cNvPr id="171" name="Object 6"/>
            <p:cNvGraphicFramePr>
              <a:graphicFrameLocks noChangeAspect="1"/>
            </p:cNvGraphicFramePr>
            <p:nvPr/>
          </p:nvGraphicFramePr>
          <p:xfrm>
            <a:off x="8057562" y="3146101"/>
            <a:ext cx="681037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1" name="Equation" r:id="rId23" imgW="419040" imgH="228600" progId="Equation.3">
                    <p:embed/>
                  </p:oleObj>
                </mc:Choice>
                <mc:Fallback>
                  <p:oleObj name="Equation" r:id="rId23" imgW="419040" imgH="228600" progId="Equation.3">
                    <p:embed/>
                    <p:pic>
                      <p:nvPicPr>
                        <p:cNvPr id="1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7562" y="3146101"/>
                          <a:ext cx="681037" cy="3762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72" name="Straight Arrow Connector 171"/>
          <p:cNvCxnSpPr/>
          <p:nvPr/>
        </p:nvCxnSpPr>
        <p:spPr>
          <a:xfrm flipV="1">
            <a:off x="5187459" y="2317313"/>
            <a:ext cx="750691" cy="122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7299087" y="3579876"/>
            <a:ext cx="855075" cy="186537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 flipV="1">
            <a:off x="6725005" y="2011519"/>
            <a:ext cx="1147149" cy="135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3" idx="6"/>
            <a:endCxn id="21" idx="2"/>
          </p:cNvCxnSpPr>
          <p:nvPr/>
        </p:nvCxnSpPr>
        <p:spPr>
          <a:xfrm>
            <a:off x="3885354" y="1182952"/>
            <a:ext cx="363793" cy="1214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6"/>
            <a:endCxn id="10" idx="2"/>
          </p:cNvCxnSpPr>
          <p:nvPr/>
        </p:nvCxnSpPr>
        <p:spPr>
          <a:xfrm flipV="1">
            <a:off x="3885354" y="813040"/>
            <a:ext cx="387116" cy="12424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5" idx="6"/>
            <a:endCxn id="10" idx="2"/>
          </p:cNvCxnSpPr>
          <p:nvPr/>
        </p:nvCxnSpPr>
        <p:spPr>
          <a:xfrm flipV="1">
            <a:off x="3885354" y="813040"/>
            <a:ext cx="387116" cy="7877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5" idx="6"/>
            <a:endCxn id="19" idx="2"/>
          </p:cNvCxnSpPr>
          <p:nvPr/>
        </p:nvCxnSpPr>
        <p:spPr>
          <a:xfrm>
            <a:off x="3885354" y="1600786"/>
            <a:ext cx="363793" cy="382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0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09880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F=7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93955"/>
              </p:ext>
            </p:extLst>
          </p:nvPr>
        </p:nvGraphicFramePr>
        <p:xfrm>
          <a:off x="2459695" y="3240776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-.7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.8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30323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831869"/>
              </p:ext>
            </p:extLst>
          </p:nvPr>
        </p:nvGraphicFramePr>
        <p:xfrm>
          <a:off x="3731150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390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96074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F=7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37993"/>
              </p:ext>
            </p:extLst>
          </p:nvPr>
        </p:nvGraphicFramePr>
        <p:xfrm>
          <a:off x="2886415" y="3240776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-.7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.8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57043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238164"/>
              </p:ext>
            </p:extLst>
          </p:nvPr>
        </p:nvGraphicFramePr>
        <p:xfrm>
          <a:off x="3731150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1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97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94387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F=7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76628"/>
              </p:ext>
            </p:extLst>
          </p:nvPr>
        </p:nvGraphicFramePr>
        <p:xfrm>
          <a:off x="3304432" y="3240776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-.7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.8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75060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7178"/>
              </p:ext>
            </p:extLst>
          </p:nvPr>
        </p:nvGraphicFramePr>
        <p:xfrm>
          <a:off x="3731150" y="4251441"/>
          <a:ext cx="13280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 -8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</a:rPr>
              <a:t>3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8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131386"/>
              </p:ext>
            </p:extLst>
          </p:nvPr>
        </p:nvGraphicFramePr>
        <p:xfrm>
          <a:off x="3710441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sp>
        <p:nvSpPr>
          <p:cNvPr id="3" name="10-Point Star 10">
            <a:extLst>
              <a:ext uri="{FF2B5EF4-FFF2-40B4-BE49-F238E27FC236}">
                <a16:creationId xmlns:a16="http://schemas.microsoft.com/office/drawing/2014/main" id="{4A0C5E02-11C3-42EB-AC77-08B632ABBF43}"/>
              </a:ext>
            </a:extLst>
          </p:cNvPr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2</a:t>
            </a:r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75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45719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859002"/>
              </p:ext>
            </p:extLst>
          </p:nvPr>
        </p:nvGraphicFramePr>
        <p:xfrm>
          <a:off x="3323605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57048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467170"/>
              </p:ext>
            </p:extLst>
          </p:nvPr>
        </p:nvGraphicFramePr>
        <p:xfrm>
          <a:off x="367629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33</a:t>
                      </a:r>
                      <a:endParaRPr lang="en-CA" sz="14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2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040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00423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54318"/>
              </p:ext>
            </p:extLst>
          </p:nvPr>
        </p:nvGraphicFramePr>
        <p:xfrm>
          <a:off x="4158483" y="3169792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91926" y="267443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170157"/>
              </p:ext>
            </p:extLst>
          </p:nvPr>
        </p:nvGraphicFramePr>
        <p:xfrm>
          <a:off x="3676296" y="4251441"/>
          <a:ext cx="13137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90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37905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37905">
                  <a:extLst>
                    <a:ext uri="{9D8B030D-6E8A-4147-A177-3AD203B41FA5}">
                      <a16:colId xmlns:a16="http://schemas.microsoft.com/office/drawing/2014/main" val="3955582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</a:rPr>
              <a:t>3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71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/>
        </p:nvGraphicFramePr>
        <p:xfrm>
          <a:off x="3710441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5903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48255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582892"/>
              </p:ext>
            </p:extLst>
          </p:nvPr>
        </p:nvGraphicFramePr>
        <p:xfrm>
          <a:off x="3759034" y="3227049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92477" y="273169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83163"/>
              </p:ext>
            </p:extLst>
          </p:nvPr>
        </p:nvGraphicFramePr>
        <p:xfrm>
          <a:off x="367629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 1</a:t>
                      </a:r>
                      <a:endParaRPr lang="en-CA" sz="14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3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898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71886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626002"/>
              </p:ext>
            </p:extLst>
          </p:nvPr>
        </p:nvGraphicFramePr>
        <p:xfrm>
          <a:off x="4990011" y="3146005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454" y="265065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sp>
        <p:nvSpPr>
          <p:cNvPr id="12" name="Rectangle 11"/>
          <p:cNvSpPr/>
          <p:nvPr/>
        </p:nvSpPr>
        <p:spPr>
          <a:xfrm>
            <a:off x="1597557" y="5466563"/>
            <a:ext cx="547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b="1">
                <a:solidFill>
                  <a:srgbClr val="FF0000"/>
                </a:solidFill>
              </a:rPr>
              <a:t>ERREUR!  Combinaison D-F-S invalide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56338" y="2198858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?</a:t>
            </a:r>
            <a:endParaRPr lang="en-CA" sz="2000"/>
          </a:p>
        </p:txBody>
      </p:sp>
      <p:sp>
        <p:nvSpPr>
          <p:cNvPr id="13" name="Rectangle 12"/>
          <p:cNvSpPr/>
          <p:nvPr/>
        </p:nvSpPr>
        <p:spPr>
          <a:xfrm>
            <a:off x="6663510" y="2211354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?</a:t>
            </a:r>
            <a:endParaRPr lang="en-CA" sz="200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10204"/>
              </p:ext>
            </p:extLst>
          </p:nvPr>
        </p:nvGraphicFramePr>
        <p:xfrm>
          <a:off x="367629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 1</a:t>
                      </a:r>
                      <a:endParaRPr lang="en-CA" sz="14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756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6-Point Star 4"/>
          <p:cNvSpPr/>
          <p:nvPr/>
        </p:nvSpPr>
        <p:spPr>
          <a:xfrm>
            <a:off x="1993547" y="3274424"/>
            <a:ext cx="3187337" cy="2521131"/>
          </a:xfrm>
          <a:prstGeom prst="star16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sp>
        <p:nvSpPr>
          <p:cNvPr id="16" name="Rectangle 15"/>
          <p:cNvSpPr/>
          <p:nvPr/>
        </p:nvSpPr>
        <p:spPr>
          <a:xfrm>
            <a:off x="1462699" y="2032701"/>
            <a:ext cx="6350778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M" altLang="en-US">
                <a:latin typeface="Times New Roman"/>
                <a:cs typeface="Times New Roman"/>
              </a:rPr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((D-F)</a:t>
            </a:r>
            <a:r>
              <a:rPr lang="en-CA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/S)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+1</a:t>
            </a:r>
            <a:endParaRPr lang="en-CA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2781" y="4232366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err="1"/>
              <a:t>Doit</a:t>
            </a:r>
            <a:r>
              <a:rPr lang="en-CA"/>
              <a:t> </a:t>
            </a:r>
            <a:r>
              <a:rPr lang="fr-CA"/>
              <a:t>être un entier</a:t>
            </a:r>
            <a:endParaRPr lang="en-CA"/>
          </a:p>
        </p:txBody>
      </p:sp>
      <p:sp>
        <p:nvSpPr>
          <p:cNvPr id="7" name="Arc 6"/>
          <p:cNvSpPr/>
          <p:nvPr/>
        </p:nvSpPr>
        <p:spPr>
          <a:xfrm rot="6272140">
            <a:off x="4249477" y="2121941"/>
            <a:ext cx="2621280" cy="1715589"/>
          </a:xfrm>
          <a:prstGeom prst="arc">
            <a:avLst>
              <a:gd name="adj1" fmla="val 15157381"/>
              <a:gd name="adj2" fmla="val 0"/>
            </a:avLst>
          </a:prstGeom>
          <a:ln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6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09006"/>
            <a:ext cx="7772400" cy="1143000"/>
          </a:xfrm>
        </p:spPr>
        <p:txBody>
          <a:bodyPr/>
          <a:lstStyle/>
          <a:p>
            <a:r>
              <a:rPr lang="fr-CA"/>
              <a:t>Comment classifier des images?</a:t>
            </a:r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61571" y="3235643"/>
          <a:ext cx="13239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1571" y="3235643"/>
                        <a:ext cx="1323975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385546" y="1906525"/>
          <a:ext cx="4534176" cy="390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r:id="rId5" imgW="7275960" imgH="6273000" progId="">
                  <p:embed/>
                </p:oleObj>
              </mc:Choice>
              <mc:Fallback>
                <p:oleObj r:id="rId5" imgW="7275960" imgH="627300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5546" y="1906525"/>
                        <a:ext cx="4534176" cy="390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990526" y="5784680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/>
              <a:t>https://ml4a.github.io/ml4a/neural_networks/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335743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E12F9D-ACAF-44EC-902E-AB957D4127C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fr-CA" altLang="en-US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77056" y="512763"/>
            <a:ext cx="48718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/>
              <a:t>Parfois on souhaite que le </a:t>
            </a:r>
            <a:r>
              <a:rPr lang="fr-CM" altLang="en-US" sz="1600" b="1" u="sng">
                <a:solidFill>
                  <a:srgbClr val="FF0000"/>
                </a:solidFill>
              </a:rPr>
              <a:t>nombre de neurones </a:t>
            </a:r>
            <a:r>
              <a:rPr lang="fr-CM" altLang="en-US" sz="1600"/>
              <a:t>dans la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/>
              <a:t>carte d’activation soit </a:t>
            </a:r>
            <a:r>
              <a:rPr lang="fr-CM" altLang="en-US" sz="1600" b="1">
                <a:solidFill>
                  <a:srgbClr val="FF0000"/>
                </a:solidFill>
              </a:rPr>
              <a:t>le même</a:t>
            </a:r>
            <a:r>
              <a:rPr lang="fr-CM" altLang="en-US" sz="1600" b="1"/>
              <a:t> </a:t>
            </a:r>
            <a:r>
              <a:rPr lang="fr-CM" altLang="en-US" sz="1600"/>
              <a:t>que la couche précédente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CM" altLang="en-US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b="1"/>
              <a:t>Comment gérer les bords?  </a:t>
            </a:r>
          </a:p>
        </p:txBody>
      </p:sp>
      <p:sp>
        <p:nvSpPr>
          <p:cNvPr id="35864" name="Text Box 132"/>
          <p:cNvSpPr txBox="1">
            <a:spLocks noChangeArrowheads="1"/>
          </p:cNvSpPr>
          <p:nvPr/>
        </p:nvSpPr>
        <p:spPr bwMode="auto">
          <a:xfrm>
            <a:off x="1004909" y="2166938"/>
            <a:ext cx="5380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1 : </a:t>
            </a:r>
            <a:r>
              <a:rPr lang="fr-CA" altLang="en-US" sz="1600"/>
              <a:t>Ajout de zéros (« </a:t>
            </a:r>
            <a:r>
              <a:rPr lang="fr-CA" altLang="en-US" sz="1600" i="1" err="1"/>
              <a:t>zero</a:t>
            </a:r>
            <a:r>
              <a:rPr lang="fr-CA" altLang="en-US" sz="1600" i="1"/>
              <a:t> </a:t>
            </a:r>
            <a:r>
              <a:rPr lang="fr-CA" altLang="en-US" sz="1600" i="1" err="1"/>
              <a:t>padding</a:t>
            </a:r>
            <a:r>
              <a:rPr lang="fr-CA" altLang="en-US" sz="1600" i="1"/>
              <a:t> </a:t>
            </a:r>
            <a:r>
              <a:rPr lang="fr-CA" altLang="en-US" sz="1600"/>
              <a:t>» remplacer ? par 0)</a:t>
            </a:r>
            <a:endParaRPr lang="fr-CA" altLang="en-US" sz="1600" b="1"/>
          </a:p>
        </p:txBody>
      </p:sp>
      <p:sp>
        <p:nvSpPr>
          <p:cNvPr id="35865" name="Rectangle 142"/>
          <p:cNvSpPr>
            <a:spLocks noChangeArrowheads="1"/>
          </p:cNvSpPr>
          <p:nvPr/>
        </p:nvSpPr>
        <p:spPr bwMode="auto">
          <a:xfrm>
            <a:off x="1657350" y="2886076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67" name="Line 144"/>
          <p:cNvSpPr>
            <a:spLocks noChangeShapeType="1"/>
          </p:cNvSpPr>
          <p:nvPr/>
        </p:nvSpPr>
        <p:spPr bwMode="auto">
          <a:xfrm>
            <a:off x="243840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8" name="Line 145"/>
          <p:cNvSpPr>
            <a:spLocks noChangeShapeType="1"/>
          </p:cNvSpPr>
          <p:nvPr/>
        </p:nvSpPr>
        <p:spPr bwMode="auto">
          <a:xfrm>
            <a:off x="2686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9" name="Line 146"/>
          <p:cNvSpPr>
            <a:spLocks noChangeShapeType="1"/>
          </p:cNvSpPr>
          <p:nvPr/>
        </p:nvSpPr>
        <p:spPr bwMode="auto">
          <a:xfrm>
            <a:off x="2962275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0" name="Line 147"/>
          <p:cNvSpPr>
            <a:spLocks noChangeShapeType="1"/>
          </p:cNvSpPr>
          <p:nvPr/>
        </p:nvSpPr>
        <p:spPr bwMode="auto">
          <a:xfrm>
            <a:off x="32194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5" name="Line 153"/>
          <p:cNvSpPr>
            <a:spLocks noChangeShapeType="1"/>
          </p:cNvSpPr>
          <p:nvPr/>
        </p:nvSpPr>
        <p:spPr bwMode="auto">
          <a:xfrm>
            <a:off x="21907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6" name="Line 154"/>
          <p:cNvSpPr>
            <a:spLocks noChangeShapeType="1"/>
          </p:cNvSpPr>
          <p:nvPr/>
        </p:nvSpPr>
        <p:spPr bwMode="auto">
          <a:xfrm>
            <a:off x="34861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7" name="Line 155"/>
          <p:cNvSpPr>
            <a:spLocks noChangeShapeType="1"/>
          </p:cNvSpPr>
          <p:nvPr/>
        </p:nvSpPr>
        <p:spPr bwMode="auto">
          <a:xfrm>
            <a:off x="373380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8" name="Line 156"/>
          <p:cNvSpPr>
            <a:spLocks noChangeShapeType="1"/>
          </p:cNvSpPr>
          <p:nvPr/>
        </p:nvSpPr>
        <p:spPr bwMode="auto">
          <a:xfrm>
            <a:off x="1924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9" name="Text Box 157"/>
          <p:cNvSpPr txBox="1">
            <a:spLocks noChangeArrowheads="1"/>
          </p:cNvSpPr>
          <p:nvPr/>
        </p:nvSpPr>
        <p:spPr bwMode="auto">
          <a:xfrm>
            <a:off x="34798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2" name="Text Box 160"/>
          <p:cNvSpPr txBox="1">
            <a:spLocks noChangeArrowheads="1"/>
          </p:cNvSpPr>
          <p:nvPr/>
        </p:nvSpPr>
        <p:spPr bwMode="auto">
          <a:xfrm>
            <a:off x="19177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3" name="Text Box 162"/>
          <p:cNvSpPr txBox="1">
            <a:spLocks noChangeArrowheads="1"/>
          </p:cNvSpPr>
          <p:nvPr/>
        </p:nvSpPr>
        <p:spPr bwMode="auto">
          <a:xfrm>
            <a:off x="2584450" y="2519363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884" name="Text Box 163"/>
          <p:cNvSpPr txBox="1">
            <a:spLocks noChangeArrowheads="1"/>
          </p:cNvSpPr>
          <p:nvPr/>
        </p:nvSpPr>
        <p:spPr bwMode="auto">
          <a:xfrm>
            <a:off x="6299200" y="25288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885" name="Rectangle 176"/>
          <p:cNvSpPr>
            <a:spLocks noChangeArrowheads="1"/>
          </p:cNvSpPr>
          <p:nvPr/>
        </p:nvSpPr>
        <p:spPr bwMode="auto">
          <a:xfrm>
            <a:off x="6067425" y="2895601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86" name="Text Box 177"/>
          <p:cNvSpPr txBox="1">
            <a:spLocks noChangeArrowheads="1"/>
          </p:cNvSpPr>
          <p:nvPr/>
        </p:nvSpPr>
        <p:spPr bwMode="auto">
          <a:xfrm>
            <a:off x="6051550" y="2862263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887" name="Line 178"/>
          <p:cNvSpPr>
            <a:spLocks noChangeShapeType="1"/>
          </p:cNvSpPr>
          <p:nvPr/>
        </p:nvSpPr>
        <p:spPr bwMode="auto">
          <a:xfrm>
            <a:off x="631507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8" name="Line 179"/>
          <p:cNvSpPr>
            <a:spLocks noChangeShapeType="1"/>
          </p:cNvSpPr>
          <p:nvPr/>
        </p:nvSpPr>
        <p:spPr bwMode="auto">
          <a:xfrm>
            <a:off x="65627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9" name="Line 180"/>
          <p:cNvSpPr>
            <a:spLocks noChangeShapeType="1"/>
          </p:cNvSpPr>
          <p:nvPr/>
        </p:nvSpPr>
        <p:spPr bwMode="auto">
          <a:xfrm>
            <a:off x="68389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0" name="Line 181"/>
          <p:cNvSpPr>
            <a:spLocks noChangeShapeType="1"/>
          </p:cNvSpPr>
          <p:nvPr/>
        </p:nvSpPr>
        <p:spPr bwMode="auto">
          <a:xfrm>
            <a:off x="70961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1" name="Text Box 182"/>
          <p:cNvSpPr txBox="1">
            <a:spLocks noChangeArrowheads="1"/>
          </p:cNvSpPr>
          <p:nvPr/>
        </p:nvSpPr>
        <p:spPr bwMode="auto">
          <a:xfrm>
            <a:off x="6249942" y="2871788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892" name="Text Box 183"/>
          <p:cNvSpPr txBox="1">
            <a:spLocks noChangeArrowheads="1"/>
          </p:cNvSpPr>
          <p:nvPr/>
        </p:nvSpPr>
        <p:spPr bwMode="auto">
          <a:xfrm>
            <a:off x="6584679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893" name="Text Box 184"/>
          <p:cNvSpPr txBox="1">
            <a:spLocks noChangeArrowheads="1"/>
          </p:cNvSpPr>
          <p:nvPr/>
        </p:nvSpPr>
        <p:spPr bwMode="auto">
          <a:xfrm>
            <a:off x="6731907" y="2871788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894" name="Text Box 185"/>
          <p:cNvSpPr txBox="1">
            <a:spLocks noChangeArrowheads="1"/>
          </p:cNvSpPr>
          <p:nvPr/>
        </p:nvSpPr>
        <p:spPr bwMode="auto">
          <a:xfrm>
            <a:off x="6051550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895" name="Text Box 186"/>
          <p:cNvSpPr txBox="1">
            <a:spLocks noChangeArrowheads="1"/>
          </p:cNvSpPr>
          <p:nvPr/>
        </p:nvSpPr>
        <p:spPr bwMode="auto">
          <a:xfrm>
            <a:off x="7032625" y="2862263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-6</a:t>
            </a:r>
          </a:p>
        </p:txBody>
      </p:sp>
      <p:sp>
        <p:nvSpPr>
          <p:cNvPr id="35928" name="Text Box 219"/>
          <p:cNvSpPr txBox="1">
            <a:spLocks noChangeArrowheads="1"/>
          </p:cNvSpPr>
          <p:nvPr/>
        </p:nvSpPr>
        <p:spPr bwMode="auto">
          <a:xfrm>
            <a:off x="1004909" y="3471639"/>
            <a:ext cx="3892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2 : </a:t>
            </a:r>
            <a:r>
              <a:rPr lang="fr-CA" altLang="en-US" sz="1600"/>
              <a:t>Réflexion (« </a:t>
            </a:r>
            <a:r>
              <a:rPr lang="fr-CA" altLang="en-US" sz="1600" i="1" err="1"/>
              <a:t>reflexion</a:t>
            </a:r>
            <a:r>
              <a:rPr lang="fr-CA" altLang="en-US" sz="1600" i="1"/>
              <a:t> </a:t>
            </a:r>
            <a:r>
              <a:rPr lang="fr-CA" altLang="en-US" sz="1600" i="1" err="1"/>
              <a:t>padding</a:t>
            </a:r>
            <a:r>
              <a:rPr lang="fr-CA" altLang="en-US" sz="1600"/>
              <a:t> »)</a:t>
            </a:r>
            <a:endParaRPr lang="fr-CA" altLang="en-US" sz="1600" b="1"/>
          </a:p>
        </p:txBody>
      </p:sp>
      <p:sp>
        <p:nvSpPr>
          <p:cNvPr id="35929" name="Rectangle 220"/>
          <p:cNvSpPr>
            <a:spLocks noChangeArrowheads="1"/>
          </p:cNvSpPr>
          <p:nvPr/>
        </p:nvSpPr>
        <p:spPr bwMode="auto">
          <a:xfrm>
            <a:off x="1630384" y="4332064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31" name="Line 222"/>
          <p:cNvSpPr>
            <a:spLocks noChangeShapeType="1"/>
          </p:cNvSpPr>
          <p:nvPr/>
        </p:nvSpPr>
        <p:spPr bwMode="auto">
          <a:xfrm>
            <a:off x="241143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2" name="Line 223"/>
          <p:cNvSpPr>
            <a:spLocks noChangeShapeType="1"/>
          </p:cNvSpPr>
          <p:nvPr/>
        </p:nvSpPr>
        <p:spPr bwMode="auto">
          <a:xfrm>
            <a:off x="2659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3" name="Line 224"/>
          <p:cNvSpPr>
            <a:spLocks noChangeShapeType="1"/>
          </p:cNvSpPr>
          <p:nvPr/>
        </p:nvSpPr>
        <p:spPr bwMode="auto">
          <a:xfrm>
            <a:off x="2935309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4" name="Line 225"/>
          <p:cNvSpPr>
            <a:spLocks noChangeShapeType="1"/>
          </p:cNvSpPr>
          <p:nvPr/>
        </p:nvSpPr>
        <p:spPr bwMode="auto">
          <a:xfrm>
            <a:off x="31924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9" name="Line 230"/>
          <p:cNvSpPr>
            <a:spLocks noChangeShapeType="1"/>
          </p:cNvSpPr>
          <p:nvPr/>
        </p:nvSpPr>
        <p:spPr bwMode="auto">
          <a:xfrm>
            <a:off x="21637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0" name="Line 231"/>
          <p:cNvSpPr>
            <a:spLocks noChangeShapeType="1"/>
          </p:cNvSpPr>
          <p:nvPr/>
        </p:nvSpPr>
        <p:spPr bwMode="auto">
          <a:xfrm>
            <a:off x="34591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1" name="Line 232"/>
          <p:cNvSpPr>
            <a:spLocks noChangeShapeType="1"/>
          </p:cNvSpPr>
          <p:nvPr/>
        </p:nvSpPr>
        <p:spPr bwMode="auto">
          <a:xfrm>
            <a:off x="3706834" y="4341589"/>
            <a:ext cx="6350" cy="255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2" name="Line 233"/>
          <p:cNvSpPr>
            <a:spLocks noChangeShapeType="1"/>
          </p:cNvSpPr>
          <p:nvPr/>
        </p:nvSpPr>
        <p:spPr bwMode="auto">
          <a:xfrm>
            <a:off x="1897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3" name="Text Box 234"/>
          <p:cNvSpPr txBox="1">
            <a:spLocks noChangeArrowheads="1"/>
          </p:cNvSpPr>
          <p:nvPr/>
        </p:nvSpPr>
        <p:spPr bwMode="auto">
          <a:xfrm>
            <a:off x="3393527" y="4301318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35946" name="Text Box 237"/>
          <p:cNvSpPr txBox="1">
            <a:spLocks noChangeArrowheads="1"/>
          </p:cNvSpPr>
          <p:nvPr/>
        </p:nvSpPr>
        <p:spPr bwMode="auto">
          <a:xfrm>
            <a:off x="1847871" y="429872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35947" name="Text Box 238"/>
          <p:cNvSpPr txBox="1">
            <a:spLocks noChangeArrowheads="1"/>
          </p:cNvSpPr>
          <p:nvPr/>
        </p:nvSpPr>
        <p:spPr bwMode="auto">
          <a:xfrm>
            <a:off x="2557484" y="3965351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948" name="Text Box 239"/>
          <p:cNvSpPr txBox="1">
            <a:spLocks noChangeArrowheads="1"/>
          </p:cNvSpPr>
          <p:nvPr/>
        </p:nvSpPr>
        <p:spPr bwMode="auto">
          <a:xfrm>
            <a:off x="6272234" y="3974876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949" name="Rectangle 240"/>
          <p:cNvSpPr>
            <a:spLocks noChangeArrowheads="1"/>
          </p:cNvSpPr>
          <p:nvPr/>
        </p:nvSpPr>
        <p:spPr bwMode="auto">
          <a:xfrm>
            <a:off x="6040459" y="4341589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50" name="Text Box 241"/>
          <p:cNvSpPr txBox="1">
            <a:spLocks noChangeArrowheads="1"/>
          </p:cNvSpPr>
          <p:nvPr/>
        </p:nvSpPr>
        <p:spPr bwMode="auto">
          <a:xfrm>
            <a:off x="6024584" y="4308251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51" name="Line 242"/>
          <p:cNvSpPr>
            <a:spLocks noChangeShapeType="1"/>
          </p:cNvSpPr>
          <p:nvPr/>
        </p:nvSpPr>
        <p:spPr bwMode="auto">
          <a:xfrm>
            <a:off x="628810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2" name="Line 243"/>
          <p:cNvSpPr>
            <a:spLocks noChangeShapeType="1"/>
          </p:cNvSpPr>
          <p:nvPr/>
        </p:nvSpPr>
        <p:spPr bwMode="auto">
          <a:xfrm>
            <a:off x="65357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3" name="Line 244"/>
          <p:cNvSpPr>
            <a:spLocks noChangeShapeType="1"/>
          </p:cNvSpPr>
          <p:nvPr/>
        </p:nvSpPr>
        <p:spPr bwMode="auto">
          <a:xfrm>
            <a:off x="68119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4" name="Line 245"/>
          <p:cNvSpPr>
            <a:spLocks noChangeShapeType="1"/>
          </p:cNvSpPr>
          <p:nvPr/>
        </p:nvSpPr>
        <p:spPr bwMode="auto">
          <a:xfrm>
            <a:off x="70691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5" name="Text Box 246"/>
          <p:cNvSpPr txBox="1">
            <a:spLocks noChangeArrowheads="1"/>
          </p:cNvSpPr>
          <p:nvPr/>
        </p:nvSpPr>
        <p:spPr bwMode="auto">
          <a:xfrm>
            <a:off x="6222976" y="4317776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956" name="Text Box 247"/>
          <p:cNvSpPr txBox="1">
            <a:spLocks noChangeArrowheads="1"/>
          </p:cNvSpPr>
          <p:nvPr/>
        </p:nvSpPr>
        <p:spPr bwMode="auto">
          <a:xfrm>
            <a:off x="6557713" y="4317776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957" name="Text Box 248"/>
          <p:cNvSpPr txBox="1">
            <a:spLocks noChangeArrowheads="1"/>
          </p:cNvSpPr>
          <p:nvPr/>
        </p:nvSpPr>
        <p:spPr bwMode="auto">
          <a:xfrm>
            <a:off x="6704941" y="43177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958" name="Text Box 249"/>
          <p:cNvSpPr txBox="1">
            <a:spLocks noChangeArrowheads="1"/>
          </p:cNvSpPr>
          <p:nvPr/>
        </p:nvSpPr>
        <p:spPr bwMode="auto">
          <a:xfrm>
            <a:off x="5959265" y="43177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35959" name="Text Box 250"/>
          <p:cNvSpPr txBox="1">
            <a:spLocks noChangeArrowheads="1"/>
          </p:cNvSpPr>
          <p:nvPr/>
        </p:nvSpPr>
        <p:spPr bwMode="auto">
          <a:xfrm>
            <a:off x="7023077" y="4308251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2</a:t>
            </a:r>
          </a:p>
        </p:txBody>
      </p:sp>
      <p:sp>
        <p:nvSpPr>
          <p:cNvPr id="35960" name="Text Box 283"/>
          <p:cNvSpPr txBox="1">
            <a:spLocks noChangeArrowheads="1"/>
          </p:cNvSpPr>
          <p:nvPr/>
        </p:nvSpPr>
        <p:spPr bwMode="auto">
          <a:xfrm>
            <a:off x="1004909" y="4872132"/>
            <a:ext cx="39629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3 : </a:t>
            </a:r>
            <a:r>
              <a:rPr lang="fr-CA" altLang="en-US" sz="1600"/>
              <a:t>Étirement («</a:t>
            </a:r>
            <a:r>
              <a:rPr lang="fr-CA" altLang="en-US" sz="1600" i="1"/>
              <a:t> stretching </a:t>
            </a:r>
            <a:r>
              <a:rPr lang="fr-CA" altLang="en-US" sz="1600" i="1" err="1"/>
              <a:t>padding</a:t>
            </a:r>
            <a:r>
              <a:rPr lang="fr-CA" altLang="en-US" sz="1600"/>
              <a:t> »)</a:t>
            </a:r>
            <a:endParaRPr lang="fr-CA" altLang="en-US" sz="1600" b="1"/>
          </a:p>
        </p:txBody>
      </p:sp>
      <p:sp>
        <p:nvSpPr>
          <p:cNvPr id="35961" name="Rectangle 284"/>
          <p:cNvSpPr>
            <a:spLocks noChangeArrowheads="1"/>
          </p:cNvSpPr>
          <p:nvPr/>
        </p:nvSpPr>
        <p:spPr bwMode="auto">
          <a:xfrm>
            <a:off x="1639909" y="5591270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63" name="Line 286"/>
          <p:cNvSpPr>
            <a:spLocks noChangeShapeType="1"/>
          </p:cNvSpPr>
          <p:nvPr/>
        </p:nvSpPr>
        <p:spPr bwMode="auto">
          <a:xfrm>
            <a:off x="242095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4" name="Line 287"/>
          <p:cNvSpPr>
            <a:spLocks noChangeShapeType="1"/>
          </p:cNvSpPr>
          <p:nvPr/>
        </p:nvSpPr>
        <p:spPr bwMode="auto">
          <a:xfrm>
            <a:off x="2668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5" name="Line 288"/>
          <p:cNvSpPr>
            <a:spLocks noChangeShapeType="1"/>
          </p:cNvSpPr>
          <p:nvPr/>
        </p:nvSpPr>
        <p:spPr bwMode="auto">
          <a:xfrm>
            <a:off x="2944834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6" name="Line 289"/>
          <p:cNvSpPr>
            <a:spLocks noChangeShapeType="1"/>
          </p:cNvSpPr>
          <p:nvPr/>
        </p:nvSpPr>
        <p:spPr bwMode="auto">
          <a:xfrm>
            <a:off x="32020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1" name="Line 294"/>
          <p:cNvSpPr>
            <a:spLocks noChangeShapeType="1"/>
          </p:cNvSpPr>
          <p:nvPr/>
        </p:nvSpPr>
        <p:spPr bwMode="auto">
          <a:xfrm>
            <a:off x="217330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2" name="Line 295"/>
          <p:cNvSpPr>
            <a:spLocks noChangeShapeType="1"/>
          </p:cNvSpPr>
          <p:nvPr/>
        </p:nvSpPr>
        <p:spPr bwMode="auto">
          <a:xfrm>
            <a:off x="34687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3" name="Line 296"/>
          <p:cNvSpPr>
            <a:spLocks noChangeShapeType="1"/>
          </p:cNvSpPr>
          <p:nvPr/>
        </p:nvSpPr>
        <p:spPr bwMode="auto">
          <a:xfrm>
            <a:off x="371635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4" name="Line 297"/>
          <p:cNvSpPr>
            <a:spLocks noChangeShapeType="1"/>
          </p:cNvSpPr>
          <p:nvPr/>
        </p:nvSpPr>
        <p:spPr bwMode="auto">
          <a:xfrm>
            <a:off x="1906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5" name="Text Box 298"/>
          <p:cNvSpPr txBox="1">
            <a:spLocks noChangeArrowheads="1"/>
          </p:cNvSpPr>
          <p:nvPr/>
        </p:nvSpPr>
        <p:spPr bwMode="auto">
          <a:xfrm>
            <a:off x="3365744" y="55452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35978" name="Text Box 301"/>
          <p:cNvSpPr txBox="1">
            <a:spLocks noChangeArrowheads="1"/>
          </p:cNvSpPr>
          <p:nvPr/>
        </p:nvSpPr>
        <p:spPr bwMode="auto">
          <a:xfrm>
            <a:off x="1830587" y="55452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35979" name="Text Box 302"/>
          <p:cNvSpPr txBox="1">
            <a:spLocks noChangeArrowheads="1"/>
          </p:cNvSpPr>
          <p:nvPr/>
        </p:nvSpPr>
        <p:spPr bwMode="auto">
          <a:xfrm>
            <a:off x="2567009" y="5224557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980" name="Text Box 303"/>
          <p:cNvSpPr txBox="1">
            <a:spLocks noChangeArrowheads="1"/>
          </p:cNvSpPr>
          <p:nvPr/>
        </p:nvSpPr>
        <p:spPr bwMode="auto">
          <a:xfrm>
            <a:off x="6281759" y="5225367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981" name="Rectangle 304"/>
          <p:cNvSpPr>
            <a:spLocks noChangeArrowheads="1"/>
          </p:cNvSpPr>
          <p:nvPr/>
        </p:nvSpPr>
        <p:spPr bwMode="auto">
          <a:xfrm>
            <a:off x="6049984" y="5592080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82" name="Text Box 305"/>
          <p:cNvSpPr txBox="1">
            <a:spLocks noChangeArrowheads="1"/>
          </p:cNvSpPr>
          <p:nvPr/>
        </p:nvSpPr>
        <p:spPr bwMode="auto">
          <a:xfrm>
            <a:off x="6034109" y="5558742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83" name="Line 306"/>
          <p:cNvSpPr>
            <a:spLocks noChangeShapeType="1"/>
          </p:cNvSpPr>
          <p:nvPr/>
        </p:nvSpPr>
        <p:spPr bwMode="auto">
          <a:xfrm>
            <a:off x="629763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4" name="Line 307"/>
          <p:cNvSpPr>
            <a:spLocks noChangeShapeType="1"/>
          </p:cNvSpPr>
          <p:nvPr/>
        </p:nvSpPr>
        <p:spPr bwMode="auto">
          <a:xfrm>
            <a:off x="65452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5" name="Line 308"/>
          <p:cNvSpPr>
            <a:spLocks noChangeShapeType="1"/>
          </p:cNvSpPr>
          <p:nvPr/>
        </p:nvSpPr>
        <p:spPr bwMode="auto">
          <a:xfrm>
            <a:off x="6821509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6" name="Line 309"/>
          <p:cNvSpPr>
            <a:spLocks noChangeShapeType="1"/>
          </p:cNvSpPr>
          <p:nvPr/>
        </p:nvSpPr>
        <p:spPr bwMode="auto">
          <a:xfrm>
            <a:off x="70786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7" name="Text Box 310"/>
          <p:cNvSpPr txBox="1">
            <a:spLocks noChangeArrowheads="1"/>
          </p:cNvSpPr>
          <p:nvPr/>
        </p:nvSpPr>
        <p:spPr bwMode="auto">
          <a:xfrm>
            <a:off x="6232501" y="5568267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988" name="Text Box 311"/>
          <p:cNvSpPr txBox="1">
            <a:spLocks noChangeArrowheads="1"/>
          </p:cNvSpPr>
          <p:nvPr/>
        </p:nvSpPr>
        <p:spPr bwMode="auto">
          <a:xfrm>
            <a:off x="6567238" y="5568267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989" name="Text Box 312"/>
          <p:cNvSpPr txBox="1">
            <a:spLocks noChangeArrowheads="1"/>
          </p:cNvSpPr>
          <p:nvPr/>
        </p:nvSpPr>
        <p:spPr bwMode="auto">
          <a:xfrm>
            <a:off x="6714466" y="5568267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990" name="Text Box 313"/>
          <p:cNvSpPr txBox="1">
            <a:spLocks noChangeArrowheads="1"/>
          </p:cNvSpPr>
          <p:nvPr/>
        </p:nvSpPr>
        <p:spPr bwMode="auto">
          <a:xfrm>
            <a:off x="6002270" y="5568267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9</a:t>
            </a:r>
          </a:p>
        </p:txBody>
      </p:sp>
      <p:sp>
        <p:nvSpPr>
          <p:cNvPr id="35991" name="Text Box 314"/>
          <p:cNvSpPr txBox="1">
            <a:spLocks noChangeArrowheads="1"/>
          </p:cNvSpPr>
          <p:nvPr/>
        </p:nvSpPr>
        <p:spPr bwMode="auto">
          <a:xfrm>
            <a:off x="6997766" y="5558742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-21</a:t>
            </a:r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394100"/>
              </p:ext>
            </p:extLst>
          </p:nvPr>
        </p:nvGraphicFramePr>
        <p:xfrm>
          <a:off x="651351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name="Equation" r:id="rId3" imgW="114102" imgH="114102" progId="Equation.3">
                  <p:embed/>
                </p:oleObj>
              </mc:Choice>
              <mc:Fallback>
                <p:oleObj name="Equation" r:id="rId3" imgW="114102" imgH="114102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5660"/>
              </p:ext>
            </p:extLst>
          </p:nvPr>
        </p:nvGraphicFramePr>
        <p:xfrm>
          <a:off x="676116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8" name="Equation" r:id="rId5" imgW="114102" imgH="114102" progId="Equation.3">
                  <p:embed/>
                </p:oleObj>
              </mc:Choice>
              <mc:Fallback>
                <p:oleObj name="Equation" r:id="rId5" imgW="114102" imgH="114102" progId="Equation.3">
                  <p:embed/>
                  <p:pic>
                    <p:nvPicPr>
                      <p:cNvPr id="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116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770393"/>
              </p:ext>
            </p:extLst>
          </p:nvPr>
        </p:nvGraphicFramePr>
        <p:xfrm>
          <a:off x="7008810" y="919951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" name="Equation" r:id="rId6" imgW="114102" imgH="114102" progId="Equation.3">
                  <p:embed/>
                </p:oleObj>
              </mc:Choice>
              <mc:Fallback>
                <p:oleObj name="Equation" r:id="rId6" imgW="114102" imgH="114102" progId="Equation.3">
                  <p:embed/>
                  <p:pic>
                    <p:nvPicPr>
                      <p:cNvPr id="1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0" y="919951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9" name="Group 43"/>
          <p:cNvGrpSpPr>
            <a:grpSpLocks/>
          </p:cNvGrpSpPr>
          <p:nvPr/>
        </p:nvGrpSpPr>
        <p:grpSpPr bwMode="auto">
          <a:xfrm>
            <a:off x="6657975" y="589749"/>
            <a:ext cx="1460500" cy="354014"/>
            <a:chOff x="1360" y="1187"/>
            <a:chExt cx="920" cy="223"/>
          </a:xfrm>
        </p:grpSpPr>
        <p:sp>
          <p:nvSpPr>
            <p:cNvPr id="170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71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10</a:t>
              </a:r>
            </a:p>
          </p:txBody>
        </p:sp>
        <p:sp>
          <p:nvSpPr>
            <p:cNvPr id="172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3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4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5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6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20</a:t>
              </a:r>
            </a:p>
          </p:txBody>
        </p:sp>
        <p:sp>
          <p:nvSpPr>
            <p:cNvPr id="177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-30</a:t>
              </a:r>
            </a:p>
          </p:txBody>
        </p:sp>
        <p:sp>
          <p:nvSpPr>
            <p:cNvPr id="178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40</a:t>
              </a:r>
            </a:p>
          </p:txBody>
        </p:sp>
        <p:sp>
          <p:nvSpPr>
            <p:cNvPr id="179" name="Text Box 31"/>
            <p:cNvSpPr txBox="1">
              <a:spLocks noChangeArrowheads="1"/>
            </p:cNvSpPr>
            <p:nvPr/>
          </p:nvSpPr>
          <p:spPr bwMode="auto">
            <a:xfrm>
              <a:off x="1991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-50</a:t>
              </a:r>
            </a:p>
          </p:txBody>
        </p:sp>
      </p:grpSp>
      <p:sp>
        <p:nvSpPr>
          <p:cNvPr id="180" name="Rectangle 129"/>
          <p:cNvSpPr>
            <a:spLocks noChangeArrowheads="1"/>
          </p:cNvSpPr>
          <p:nvPr/>
        </p:nvSpPr>
        <p:spPr bwMode="auto">
          <a:xfrm>
            <a:off x="6450013" y="586624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?</a:t>
            </a:r>
          </a:p>
        </p:txBody>
      </p:sp>
      <p:sp>
        <p:nvSpPr>
          <p:cNvPr id="181" name="Text Box 23"/>
          <p:cNvSpPr txBox="1">
            <a:spLocks noChangeArrowheads="1"/>
          </p:cNvSpPr>
          <p:nvPr/>
        </p:nvSpPr>
        <p:spPr bwMode="auto">
          <a:xfrm>
            <a:off x="211534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82" name="Text Box 28"/>
          <p:cNvSpPr txBox="1">
            <a:spLocks noChangeArrowheads="1"/>
          </p:cNvSpPr>
          <p:nvPr/>
        </p:nvSpPr>
        <p:spPr bwMode="auto">
          <a:xfrm>
            <a:off x="2367756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83" name="Text Box 29"/>
          <p:cNvSpPr txBox="1">
            <a:spLocks noChangeArrowheads="1"/>
          </p:cNvSpPr>
          <p:nvPr/>
        </p:nvSpPr>
        <p:spPr bwMode="auto">
          <a:xfrm>
            <a:off x="2586831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84" name="Text Box 30"/>
          <p:cNvSpPr txBox="1">
            <a:spLocks noChangeArrowheads="1"/>
          </p:cNvSpPr>
          <p:nvPr/>
        </p:nvSpPr>
        <p:spPr bwMode="auto">
          <a:xfrm>
            <a:off x="288369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85" name="Text Box 31"/>
          <p:cNvSpPr txBox="1">
            <a:spLocks noChangeArrowheads="1"/>
          </p:cNvSpPr>
          <p:nvPr/>
        </p:nvSpPr>
        <p:spPr bwMode="auto">
          <a:xfrm>
            <a:off x="3117056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186" name="Text Box 23"/>
          <p:cNvSpPr txBox="1">
            <a:spLocks noChangeArrowheads="1"/>
          </p:cNvSpPr>
          <p:nvPr/>
        </p:nvSpPr>
        <p:spPr bwMode="auto">
          <a:xfrm>
            <a:off x="208520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87" name="Text Box 28"/>
          <p:cNvSpPr txBox="1">
            <a:spLocks noChangeArrowheads="1"/>
          </p:cNvSpPr>
          <p:nvPr/>
        </p:nvSpPr>
        <p:spPr bwMode="auto">
          <a:xfrm>
            <a:off x="2337615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88" name="Text Box 29"/>
          <p:cNvSpPr txBox="1">
            <a:spLocks noChangeArrowheads="1"/>
          </p:cNvSpPr>
          <p:nvPr/>
        </p:nvSpPr>
        <p:spPr bwMode="auto">
          <a:xfrm>
            <a:off x="2556690" y="4300903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89" name="Text Box 30"/>
          <p:cNvSpPr txBox="1">
            <a:spLocks noChangeArrowheads="1"/>
          </p:cNvSpPr>
          <p:nvPr/>
        </p:nvSpPr>
        <p:spPr bwMode="auto">
          <a:xfrm>
            <a:off x="285355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90" name="Text Box 31"/>
          <p:cNvSpPr txBox="1">
            <a:spLocks noChangeArrowheads="1"/>
          </p:cNvSpPr>
          <p:nvPr/>
        </p:nvSpPr>
        <p:spPr bwMode="auto">
          <a:xfrm>
            <a:off x="3086915" y="4300903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191" name="Text Box 23"/>
          <p:cNvSpPr txBox="1">
            <a:spLocks noChangeArrowheads="1"/>
          </p:cNvSpPr>
          <p:nvPr/>
        </p:nvSpPr>
        <p:spPr bwMode="auto">
          <a:xfrm>
            <a:off x="208917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92" name="Text Box 28"/>
          <p:cNvSpPr txBox="1">
            <a:spLocks noChangeArrowheads="1"/>
          </p:cNvSpPr>
          <p:nvPr/>
        </p:nvSpPr>
        <p:spPr bwMode="auto">
          <a:xfrm>
            <a:off x="2341584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93" name="Text Box 29"/>
          <p:cNvSpPr txBox="1">
            <a:spLocks noChangeArrowheads="1"/>
          </p:cNvSpPr>
          <p:nvPr/>
        </p:nvSpPr>
        <p:spPr bwMode="auto">
          <a:xfrm>
            <a:off x="2560659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94" name="Text Box 30"/>
          <p:cNvSpPr txBox="1">
            <a:spLocks noChangeArrowheads="1"/>
          </p:cNvSpPr>
          <p:nvPr/>
        </p:nvSpPr>
        <p:spPr bwMode="auto">
          <a:xfrm>
            <a:off x="285752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95" name="Text Box 31"/>
          <p:cNvSpPr txBox="1">
            <a:spLocks noChangeArrowheads="1"/>
          </p:cNvSpPr>
          <p:nvPr/>
        </p:nvSpPr>
        <p:spPr bwMode="auto">
          <a:xfrm>
            <a:off x="3090884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4" name="Rectangle 3"/>
          <p:cNvSpPr/>
          <p:nvPr/>
        </p:nvSpPr>
        <p:spPr>
          <a:xfrm>
            <a:off x="1410789" y="2835812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Rectangle 196"/>
          <p:cNvSpPr/>
          <p:nvPr/>
        </p:nvSpPr>
        <p:spPr>
          <a:xfrm>
            <a:off x="1387823" y="426947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Rectangle 197"/>
          <p:cNvSpPr/>
          <p:nvPr/>
        </p:nvSpPr>
        <p:spPr>
          <a:xfrm>
            <a:off x="1391103" y="552728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Rectangle 198"/>
          <p:cNvSpPr/>
          <p:nvPr/>
        </p:nvSpPr>
        <p:spPr>
          <a:xfrm>
            <a:off x="3757270" y="2835351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Rectangle 199"/>
          <p:cNvSpPr/>
          <p:nvPr/>
        </p:nvSpPr>
        <p:spPr>
          <a:xfrm>
            <a:off x="3734304" y="426901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1" name="Rectangle 200"/>
          <p:cNvSpPr/>
          <p:nvPr/>
        </p:nvSpPr>
        <p:spPr>
          <a:xfrm>
            <a:off x="3737584" y="552682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2" name="Group 44"/>
          <p:cNvGrpSpPr>
            <a:grpSpLocks/>
          </p:cNvGrpSpPr>
          <p:nvPr/>
        </p:nvGrpSpPr>
        <p:grpSpPr bwMode="auto">
          <a:xfrm>
            <a:off x="6445693" y="1130294"/>
            <a:ext cx="852488" cy="344488"/>
            <a:chOff x="2798" y="1193"/>
            <a:chExt cx="537" cy="217"/>
          </a:xfrm>
        </p:grpSpPr>
        <p:sp>
          <p:nvSpPr>
            <p:cNvPr id="203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04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.1</a:t>
              </a:r>
            </a:p>
          </p:txBody>
        </p:sp>
        <p:sp>
          <p:nvSpPr>
            <p:cNvPr id="205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6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.2</a:t>
              </a:r>
            </a:p>
          </p:txBody>
        </p:sp>
        <p:sp>
          <p:nvSpPr>
            <p:cNvPr id="208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913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E12F9D-ACAF-44EC-902E-AB957D4127C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fr-CA" altLang="en-US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77056" y="512763"/>
            <a:ext cx="48718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/>
              <a:t>Parfois on souhaite que le </a:t>
            </a:r>
            <a:r>
              <a:rPr lang="fr-CM" altLang="en-US" sz="1600" b="1" u="sng">
                <a:solidFill>
                  <a:srgbClr val="FF0000"/>
                </a:solidFill>
              </a:rPr>
              <a:t>nombre de neurones </a:t>
            </a:r>
            <a:r>
              <a:rPr lang="fr-CM" altLang="en-US" sz="1600"/>
              <a:t>dans la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/>
              <a:t>carte d’activation soit </a:t>
            </a:r>
            <a:r>
              <a:rPr lang="fr-CM" altLang="en-US" sz="1600" b="1">
                <a:solidFill>
                  <a:srgbClr val="FF0000"/>
                </a:solidFill>
              </a:rPr>
              <a:t>le même</a:t>
            </a:r>
            <a:r>
              <a:rPr lang="fr-CM" altLang="en-US" sz="1600" b="1"/>
              <a:t> </a:t>
            </a:r>
            <a:r>
              <a:rPr lang="fr-CM" altLang="en-US" sz="1600"/>
              <a:t>que la couche précédente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CM" altLang="en-US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b="1"/>
              <a:t>Comment gérer les bords?  </a:t>
            </a:r>
          </a:p>
        </p:txBody>
      </p:sp>
      <p:sp>
        <p:nvSpPr>
          <p:cNvPr id="35864" name="Text Box 132"/>
          <p:cNvSpPr txBox="1">
            <a:spLocks noChangeArrowheads="1"/>
          </p:cNvSpPr>
          <p:nvPr/>
        </p:nvSpPr>
        <p:spPr bwMode="auto">
          <a:xfrm>
            <a:off x="1004909" y="2166938"/>
            <a:ext cx="5380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1 : </a:t>
            </a:r>
            <a:r>
              <a:rPr lang="fr-CA" altLang="en-US" sz="1600"/>
              <a:t>Ajout de zéros (« </a:t>
            </a:r>
            <a:r>
              <a:rPr lang="fr-CA" altLang="en-US" sz="1600" b="1" i="1" err="1"/>
              <a:t>zero</a:t>
            </a:r>
            <a:r>
              <a:rPr lang="fr-CA" altLang="en-US" sz="1600" b="1" i="1"/>
              <a:t> </a:t>
            </a:r>
            <a:r>
              <a:rPr lang="fr-CA" altLang="en-US" sz="1600" b="1" i="1" err="1"/>
              <a:t>padding</a:t>
            </a:r>
            <a:r>
              <a:rPr lang="fr-CA" altLang="en-US" sz="1600" i="1"/>
              <a:t> </a:t>
            </a:r>
            <a:r>
              <a:rPr lang="fr-CA" altLang="en-US" sz="1600"/>
              <a:t>» remplacer ? par 0)</a:t>
            </a:r>
            <a:endParaRPr lang="fr-CA" altLang="en-US" sz="1600" b="1"/>
          </a:p>
        </p:txBody>
      </p:sp>
      <p:sp>
        <p:nvSpPr>
          <p:cNvPr id="35865" name="Rectangle 142"/>
          <p:cNvSpPr>
            <a:spLocks noChangeArrowheads="1"/>
          </p:cNvSpPr>
          <p:nvPr/>
        </p:nvSpPr>
        <p:spPr bwMode="auto">
          <a:xfrm>
            <a:off x="1657350" y="2886076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67" name="Line 144"/>
          <p:cNvSpPr>
            <a:spLocks noChangeShapeType="1"/>
          </p:cNvSpPr>
          <p:nvPr/>
        </p:nvSpPr>
        <p:spPr bwMode="auto">
          <a:xfrm>
            <a:off x="243840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8" name="Line 145"/>
          <p:cNvSpPr>
            <a:spLocks noChangeShapeType="1"/>
          </p:cNvSpPr>
          <p:nvPr/>
        </p:nvSpPr>
        <p:spPr bwMode="auto">
          <a:xfrm>
            <a:off x="2686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9" name="Line 146"/>
          <p:cNvSpPr>
            <a:spLocks noChangeShapeType="1"/>
          </p:cNvSpPr>
          <p:nvPr/>
        </p:nvSpPr>
        <p:spPr bwMode="auto">
          <a:xfrm>
            <a:off x="2962275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0" name="Line 147"/>
          <p:cNvSpPr>
            <a:spLocks noChangeShapeType="1"/>
          </p:cNvSpPr>
          <p:nvPr/>
        </p:nvSpPr>
        <p:spPr bwMode="auto">
          <a:xfrm>
            <a:off x="32194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5" name="Line 153"/>
          <p:cNvSpPr>
            <a:spLocks noChangeShapeType="1"/>
          </p:cNvSpPr>
          <p:nvPr/>
        </p:nvSpPr>
        <p:spPr bwMode="auto">
          <a:xfrm>
            <a:off x="21907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6" name="Line 154"/>
          <p:cNvSpPr>
            <a:spLocks noChangeShapeType="1"/>
          </p:cNvSpPr>
          <p:nvPr/>
        </p:nvSpPr>
        <p:spPr bwMode="auto">
          <a:xfrm>
            <a:off x="34861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7" name="Line 155"/>
          <p:cNvSpPr>
            <a:spLocks noChangeShapeType="1"/>
          </p:cNvSpPr>
          <p:nvPr/>
        </p:nvSpPr>
        <p:spPr bwMode="auto">
          <a:xfrm>
            <a:off x="373380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8" name="Line 156"/>
          <p:cNvSpPr>
            <a:spLocks noChangeShapeType="1"/>
          </p:cNvSpPr>
          <p:nvPr/>
        </p:nvSpPr>
        <p:spPr bwMode="auto">
          <a:xfrm>
            <a:off x="1924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9" name="Text Box 157"/>
          <p:cNvSpPr txBox="1">
            <a:spLocks noChangeArrowheads="1"/>
          </p:cNvSpPr>
          <p:nvPr/>
        </p:nvSpPr>
        <p:spPr bwMode="auto">
          <a:xfrm>
            <a:off x="34798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2" name="Text Box 160"/>
          <p:cNvSpPr txBox="1">
            <a:spLocks noChangeArrowheads="1"/>
          </p:cNvSpPr>
          <p:nvPr/>
        </p:nvSpPr>
        <p:spPr bwMode="auto">
          <a:xfrm>
            <a:off x="19177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3" name="Text Box 162"/>
          <p:cNvSpPr txBox="1">
            <a:spLocks noChangeArrowheads="1"/>
          </p:cNvSpPr>
          <p:nvPr/>
        </p:nvSpPr>
        <p:spPr bwMode="auto">
          <a:xfrm>
            <a:off x="2584450" y="2519363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884" name="Text Box 163"/>
          <p:cNvSpPr txBox="1">
            <a:spLocks noChangeArrowheads="1"/>
          </p:cNvSpPr>
          <p:nvPr/>
        </p:nvSpPr>
        <p:spPr bwMode="auto">
          <a:xfrm>
            <a:off x="6299200" y="25288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885" name="Rectangle 176"/>
          <p:cNvSpPr>
            <a:spLocks noChangeArrowheads="1"/>
          </p:cNvSpPr>
          <p:nvPr/>
        </p:nvSpPr>
        <p:spPr bwMode="auto">
          <a:xfrm>
            <a:off x="6067425" y="2895601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86" name="Text Box 177"/>
          <p:cNvSpPr txBox="1">
            <a:spLocks noChangeArrowheads="1"/>
          </p:cNvSpPr>
          <p:nvPr/>
        </p:nvSpPr>
        <p:spPr bwMode="auto">
          <a:xfrm>
            <a:off x="6051550" y="2862263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887" name="Line 178"/>
          <p:cNvSpPr>
            <a:spLocks noChangeShapeType="1"/>
          </p:cNvSpPr>
          <p:nvPr/>
        </p:nvSpPr>
        <p:spPr bwMode="auto">
          <a:xfrm>
            <a:off x="631507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8" name="Line 179"/>
          <p:cNvSpPr>
            <a:spLocks noChangeShapeType="1"/>
          </p:cNvSpPr>
          <p:nvPr/>
        </p:nvSpPr>
        <p:spPr bwMode="auto">
          <a:xfrm>
            <a:off x="65627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9" name="Line 180"/>
          <p:cNvSpPr>
            <a:spLocks noChangeShapeType="1"/>
          </p:cNvSpPr>
          <p:nvPr/>
        </p:nvSpPr>
        <p:spPr bwMode="auto">
          <a:xfrm>
            <a:off x="68389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0" name="Line 181"/>
          <p:cNvSpPr>
            <a:spLocks noChangeShapeType="1"/>
          </p:cNvSpPr>
          <p:nvPr/>
        </p:nvSpPr>
        <p:spPr bwMode="auto">
          <a:xfrm>
            <a:off x="70961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1" name="Text Box 182"/>
          <p:cNvSpPr txBox="1">
            <a:spLocks noChangeArrowheads="1"/>
          </p:cNvSpPr>
          <p:nvPr/>
        </p:nvSpPr>
        <p:spPr bwMode="auto">
          <a:xfrm>
            <a:off x="6249942" y="2871788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892" name="Text Box 183"/>
          <p:cNvSpPr txBox="1">
            <a:spLocks noChangeArrowheads="1"/>
          </p:cNvSpPr>
          <p:nvPr/>
        </p:nvSpPr>
        <p:spPr bwMode="auto">
          <a:xfrm>
            <a:off x="6584679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893" name="Text Box 184"/>
          <p:cNvSpPr txBox="1">
            <a:spLocks noChangeArrowheads="1"/>
          </p:cNvSpPr>
          <p:nvPr/>
        </p:nvSpPr>
        <p:spPr bwMode="auto">
          <a:xfrm>
            <a:off x="6731907" y="2871788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894" name="Text Box 185"/>
          <p:cNvSpPr txBox="1">
            <a:spLocks noChangeArrowheads="1"/>
          </p:cNvSpPr>
          <p:nvPr/>
        </p:nvSpPr>
        <p:spPr bwMode="auto">
          <a:xfrm>
            <a:off x="6051550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895" name="Text Box 186"/>
          <p:cNvSpPr txBox="1">
            <a:spLocks noChangeArrowheads="1"/>
          </p:cNvSpPr>
          <p:nvPr/>
        </p:nvSpPr>
        <p:spPr bwMode="auto">
          <a:xfrm>
            <a:off x="7032625" y="2862263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-6</a:t>
            </a:r>
          </a:p>
        </p:txBody>
      </p:sp>
      <p:sp>
        <p:nvSpPr>
          <p:cNvPr id="35928" name="Text Box 219"/>
          <p:cNvSpPr txBox="1">
            <a:spLocks noChangeArrowheads="1"/>
          </p:cNvSpPr>
          <p:nvPr/>
        </p:nvSpPr>
        <p:spPr bwMode="auto">
          <a:xfrm>
            <a:off x="1004909" y="3471639"/>
            <a:ext cx="3892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2 : </a:t>
            </a:r>
            <a:r>
              <a:rPr lang="fr-CA" altLang="en-US" sz="1600"/>
              <a:t>Réflexion (« </a:t>
            </a:r>
            <a:r>
              <a:rPr lang="fr-CA" altLang="en-US" sz="1600" i="1" err="1"/>
              <a:t>reflexion</a:t>
            </a:r>
            <a:r>
              <a:rPr lang="fr-CA" altLang="en-US" sz="1600" i="1"/>
              <a:t> </a:t>
            </a:r>
            <a:r>
              <a:rPr lang="fr-CA" altLang="en-US" sz="1600" i="1" err="1"/>
              <a:t>padding</a:t>
            </a:r>
            <a:r>
              <a:rPr lang="fr-CA" altLang="en-US" sz="1600"/>
              <a:t> »)</a:t>
            </a:r>
            <a:endParaRPr lang="fr-CA" altLang="en-US" sz="1600" b="1"/>
          </a:p>
        </p:txBody>
      </p:sp>
      <p:sp>
        <p:nvSpPr>
          <p:cNvPr id="35929" name="Rectangle 220"/>
          <p:cNvSpPr>
            <a:spLocks noChangeArrowheads="1"/>
          </p:cNvSpPr>
          <p:nvPr/>
        </p:nvSpPr>
        <p:spPr bwMode="auto">
          <a:xfrm>
            <a:off x="1630384" y="4332064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31" name="Line 222"/>
          <p:cNvSpPr>
            <a:spLocks noChangeShapeType="1"/>
          </p:cNvSpPr>
          <p:nvPr/>
        </p:nvSpPr>
        <p:spPr bwMode="auto">
          <a:xfrm>
            <a:off x="241143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2" name="Line 223"/>
          <p:cNvSpPr>
            <a:spLocks noChangeShapeType="1"/>
          </p:cNvSpPr>
          <p:nvPr/>
        </p:nvSpPr>
        <p:spPr bwMode="auto">
          <a:xfrm>
            <a:off x="2659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3" name="Line 224"/>
          <p:cNvSpPr>
            <a:spLocks noChangeShapeType="1"/>
          </p:cNvSpPr>
          <p:nvPr/>
        </p:nvSpPr>
        <p:spPr bwMode="auto">
          <a:xfrm>
            <a:off x="2935309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4" name="Line 225"/>
          <p:cNvSpPr>
            <a:spLocks noChangeShapeType="1"/>
          </p:cNvSpPr>
          <p:nvPr/>
        </p:nvSpPr>
        <p:spPr bwMode="auto">
          <a:xfrm>
            <a:off x="31924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9" name="Line 230"/>
          <p:cNvSpPr>
            <a:spLocks noChangeShapeType="1"/>
          </p:cNvSpPr>
          <p:nvPr/>
        </p:nvSpPr>
        <p:spPr bwMode="auto">
          <a:xfrm>
            <a:off x="21637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0" name="Line 231"/>
          <p:cNvSpPr>
            <a:spLocks noChangeShapeType="1"/>
          </p:cNvSpPr>
          <p:nvPr/>
        </p:nvSpPr>
        <p:spPr bwMode="auto">
          <a:xfrm>
            <a:off x="34591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1" name="Line 232"/>
          <p:cNvSpPr>
            <a:spLocks noChangeShapeType="1"/>
          </p:cNvSpPr>
          <p:nvPr/>
        </p:nvSpPr>
        <p:spPr bwMode="auto">
          <a:xfrm>
            <a:off x="3706834" y="4341589"/>
            <a:ext cx="6350" cy="255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2" name="Line 233"/>
          <p:cNvSpPr>
            <a:spLocks noChangeShapeType="1"/>
          </p:cNvSpPr>
          <p:nvPr/>
        </p:nvSpPr>
        <p:spPr bwMode="auto">
          <a:xfrm>
            <a:off x="1897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3" name="Text Box 234"/>
          <p:cNvSpPr txBox="1">
            <a:spLocks noChangeArrowheads="1"/>
          </p:cNvSpPr>
          <p:nvPr/>
        </p:nvSpPr>
        <p:spPr bwMode="auto">
          <a:xfrm>
            <a:off x="3393527" y="4301318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35946" name="Text Box 237"/>
          <p:cNvSpPr txBox="1">
            <a:spLocks noChangeArrowheads="1"/>
          </p:cNvSpPr>
          <p:nvPr/>
        </p:nvSpPr>
        <p:spPr bwMode="auto">
          <a:xfrm>
            <a:off x="1847871" y="429872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35947" name="Text Box 238"/>
          <p:cNvSpPr txBox="1">
            <a:spLocks noChangeArrowheads="1"/>
          </p:cNvSpPr>
          <p:nvPr/>
        </p:nvSpPr>
        <p:spPr bwMode="auto">
          <a:xfrm>
            <a:off x="2557484" y="3965351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948" name="Text Box 239"/>
          <p:cNvSpPr txBox="1">
            <a:spLocks noChangeArrowheads="1"/>
          </p:cNvSpPr>
          <p:nvPr/>
        </p:nvSpPr>
        <p:spPr bwMode="auto">
          <a:xfrm>
            <a:off x="6272234" y="3974876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949" name="Rectangle 240"/>
          <p:cNvSpPr>
            <a:spLocks noChangeArrowheads="1"/>
          </p:cNvSpPr>
          <p:nvPr/>
        </p:nvSpPr>
        <p:spPr bwMode="auto">
          <a:xfrm>
            <a:off x="6040459" y="4341589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50" name="Text Box 241"/>
          <p:cNvSpPr txBox="1">
            <a:spLocks noChangeArrowheads="1"/>
          </p:cNvSpPr>
          <p:nvPr/>
        </p:nvSpPr>
        <p:spPr bwMode="auto">
          <a:xfrm>
            <a:off x="6024584" y="4308251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51" name="Line 242"/>
          <p:cNvSpPr>
            <a:spLocks noChangeShapeType="1"/>
          </p:cNvSpPr>
          <p:nvPr/>
        </p:nvSpPr>
        <p:spPr bwMode="auto">
          <a:xfrm>
            <a:off x="628810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2" name="Line 243"/>
          <p:cNvSpPr>
            <a:spLocks noChangeShapeType="1"/>
          </p:cNvSpPr>
          <p:nvPr/>
        </p:nvSpPr>
        <p:spPr bwMode="auto">
          <a:xfrm>
            <a:off x="65357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3" name="Line 244"/>
          <p:cNvSpPr>
            <a:spLocks noChangeShapeType="1"/>
          </p:cNvSpPr>
          <p:nvPr/>
        </p:nvSpPr>
        <p:spPr bwMode="auto">
          <a:xfrm>
            <a:off x="68119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4" name="Line 245"/>
          <p:cNvSpPr>
            <a:spLocks noChangeShapeType="1"/>
          </p:cNvSpPr>
          <p:nvPr/>
        </p:nvSpPr>
        <p:spPr bwMode="auto">
          <a:xfrm>
            <a:off x="70691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5" name="Text Box 246"/>
          <p:cNvSpPr txBox="1">
            <a:spLocks noChangeArrowheads="1"/>
          </p:cNvSpPr>
          <p:nvPr/>
        </p:nvSpPr>
        <p:spPr bwMode="auto">
          <a:xfrm>
            <a:off x="6222976" y="4317776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956" name="Text Box 247"/>
          <p:cNvSpPr txBox="1">
            <a:spLocks noChangeArrowheads="1"/>
          </p:cNvSpPr>
          <p:nvPr/>
        </p:nvSpPr>
        <p:spPr bwMode="auto">
          <a:xfrm>
            <a:off x="6557713" y="4317776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957" name="Text Box 248"/>
          <p:cNvSpPr txBox="1">
            <a:spLocks noChangeArrowheads="1"/>
          </p:cNvSpPr>
          <p:nvPr/>
        </p:nvSpPr>
        <p:spPr bwMode="auto">
          <a:xfrm>
            <a:off x="6704941" y="43177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958" name="Text Box 249"/>
          <p:cNvSpPr txBox="1">
            <a:spLocks noChangeArrowheads="1"/>
          </p:cNvSpPr>
          <p:nvPr/>
        </p:nvSpPr>
        <p:spPr bwMode="auto">
          <a:xfrm>
            <a:off x="5959265" y="43177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35959" name="Text Box 250"/>
          <p:cNvSpPr txBox="1">
            <a:spLocks noChangeArrowheads="1"/>
          </p:cNvSpPr>
          <p:nvPr/>
        </p:nvSpPr>
        <p:spPr bwMode="auto">
          <a:xfrm>
            <a:off x="7023077" y="4308251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2</a:t>
            </a:r>
          </a:p>
        </p:txBody>
      </p:sp>
      <p:sp>
        <p:nvSpPr>
          <p:cNvPr id="35960" name="Text Box 283"/>
          <p:cNvSpPr txBox="1">
            <a:spLocks noChangeArrowheads="1"/>
          </p:cNvSpPr>
          <p:nvPr/>
        </p:nvSpPr>
        <p:spPr bwMode="auto">
          <a:xfrm>
            <a:off x="1004909" y="4872132"/>
            <a:ext cx="39629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3 : </a:t>
            </a:r>
            <a:r>
              <a:rPr lang="fr-CA" altLang="en-US" sz="1600"/>
              <a:t>Étirement («</a:t>
            </a:r>
            <a:r>
              <a:rPr lang="fr-CA" altLang="en-US" sz="1600" i="1"/>
              <a:t> stretching </a:t>
            </a:r>
            <a:r>
              <a:rPr lang="fr-CA" altLang="en-US" sz="1600" i="1" err="1"/>
              <a:t>padding</a:t>
            </a:r>
            <a:r>
              <a:rPr lang="fr-CA" altLang="en-US" sz="1600"/>
              <a:t> »)</a:t>
            </a:r>
            <a:endParaRPr lang="fr-CA" altLang="en-US" sz="1600" b="1"/>
          </a:p>
        </p:txBody>
      </p:sp>
      <p:sp>
        <p:nvSpPr>
          <p:cNvPr id="35961" name="Rectangle 284"/>
          <p:cNvSpPr>
            <a:spLocks noChangeArrowheads="1"/>
          </p:cNvSpPr>
          <p:nvPr/>
        </p:nvSpPr>
        <p:spPr bwMode="auto">
          <a:xfrm>
            <a:off x="1639909" y="5591270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63" name="Line 286"/>
          <p:cNvSpPr>
            <a:spLocks noChangeShapeType="1"/>
          </p:cNvSpPr>
          <p:nvPr/>
        </p:nvSpPr>
        <p:spPr bwMode="auto">
          <a:xfrm>
            <a:off x="242095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4" name="Line 287"/>
          <p:cNvSpPr>
            <a:spLocks noChangeShapeType="1"/>
          </p:cNvSpPr>
          <p:nvPr/>
        </p:nvSpPr>
        <p:spPr bwMode="auto">
          <a:xfrm>
            <a:off x="2668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5" name="Line 288"/>
          <p:cNvSpPr>
            <a:spLocks noChangeShapeType="1"/>
          </p:cNvSpPr>
          <p:nvPr/>
        </p:nvSpPr>
        <p:spPr bwMode="auto">
          <a:xfrm>
            <a:off x="2944834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6" name="Line 289"/>
          <p:cNvSpPr>
            <a:spLocks noChangeShapeType="1"/>
          </p:cNvSpPr>
          <p:nvPr/>
        </p:nvSpPr>
        <p:spPr bwMode="auto">
          <a:xfrm>
            <a:off x="32020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1" name="Line 294"/>
          <p:cNvSpPr>
            <a:spLocks noChangeShapeType="1"/>
          </p:cNvSpPr>
          <p:nvPr/>
        </p:nvSpPr>
        <p:spPr bwMode="auto">
          <a:xfrm>
            <a:off x="217330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2" name="Line 295"/>
          <p:cNvSpPr>
            <a:spLocks noChangeShapeType="1"/>
          </p:cNvSpPr>
          <p:nvPr/>
        </p:nvSpPr>
        <p:spPr bwMode="auto">
          <a:xfrm>
            <a:off x="34687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3" name="Line 296"/>
          <p:cNvSpPr>
            <a:spLocks noChangeShapeType="1"/>
          </p:cNvSpPr>
          <p:nvPr/>
        </p:nvSpPr>
        <p:spPr bwMode="auto">
          <a:xfrm>
            <a:off x="371635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4" name="Line 297"/>
          <p:cNvSpPr>
            <a:spLocks noChangeShapeType="1"/>
          </p:cNvSpPr>
          <p:nvPr/>
        </p:nvSpPr>
        <p:spPr bwMode="auto">
          <a:xfrm>
            <a:off x="1906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5" name="Text Box 298"/>
          <p:cNvSpPr txBox="1">
            <a:spLocks noChangeArrowheads="1"/>
          </p:cNvSpPr>
          <p:nvPr/>
        </p:nvSpPr>
        <p:spPr bwMode="auto">
          <a:xfrm>
            <a:off x="3365744" y="55452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35978" name="Text Box 301"/>
          <p:cNvSpPr txBox="1">
            <a:spLocks noChangeArrowheads="1"/>
          </p:cNvSpPr>
          <p:nvPr/>
        </p:nvSpPr>
        <p:spPr bwMode="auto">
          <a:xfrm>
            <a:off x="1830587" y="55452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35979" name="Text Box 302"/>
          <p:cNvSpPr txBox="1">
            <a:spLocks noChangeArrowheads="1"/>
          </p:cNvSpPr>
          <p:nvPr/>
        </p:nvSpPr>
        <p:spPr bwMode="auto">
          <a:xfrm>
            <a:off x="2567009" y="5224557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980" name="Text Box 303"/>
          <p:cNvSpPr txBox="1">
            <a:spLocks noChangeArrowheads="1"/>
          </p:cNvSpPr>
          <p:nvPr/>
        </p:nvSpPr>
        <p:spPr bwMode="auto">
          <a:xfrm>
            <a:off x="6281759" y="5225367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981" name="Rectangle 304"/>
          <p:cNvSpPr>
            <a:spLocks noChangeArrowheads="1"/>
          </p:cNvSpPr>
          <p:nvPr/>
        </p:nvSpPr>
        <p:spPr bwMode="auto">
          <a:xfrm>
            <a:off x="6049984" y="5592080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82" name="Text Box 305"/>
          <p:cNvSpPr txBox="1">
            <a:spLocks noChangeArrowheads="1"/>
          </p:cNvSpPr>
          <p:nvPr/>
        </p:nvSpPr>
        <p:spPr bwMode="auto">
          <a:xfrm>
            <a:off x="6034109" y="5558742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83" name="Line 306"/>
          <p:cNvSpPr>
            <a:spLocks noChangeShapeType="1"/>
          </p:cNvSpPr>
          <p:nvPr/>
        </p:nvSpPr>
        <p:spPr bwMode="auto">
          <a:xfrm>
            <a:off x="629763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4" name="Line 307"/>
          <p:cNvSpPr>
            <a:spLocks noChangeShapeType="1"/>
          </p:cNvSpPr>
          <p:nvPr/>
        </p:nvSpPr>
        <p:spPr bwMode="auto">
          <a:xfrm>
            <a:off x="65452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5" name="Line 308"/>
          <p:cNvSpPr>
            <a:spLocks noChangeShapeType="1"/>
          </p:cNvSpPr>
          <p:nvPr/>
        </p:nvSpPr>
        <p:spPr bwMode="auto">
          <a:xfrm>
            <a:off x="6821509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6" name="Line 309"/>
          <p:cNvSpPr>
            <a:spLocks noChangeShapeType="1"/>
          </p:cNvSpPr>
          <p:nvPr/>
        </p:nvSpPr>
        <p:spPr bwMode="auto">
          <a:xfrm>
            <a:off x="70786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7" name="Text Box 310"/>
          <p:cNvSpPr txBox="1">
            <a:spLocks noChangeArrowheads="1"/>
          </p:cNvSpPr>
          <p:nvPr/>
        </p:nvSpPr>
        <p:spPr bwMode="auto">
          <a:xfrm>
            <a:off x="6232501" y="5568267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988" name="Text Box 311"/>
          <p:cNvSpPr txBox="1">
            <a:spLocks noChangeArrowheads="1"/>
          </p:cNvSpPr>
          <p:nvPr/>
        </p:nvSpPr>
        <p:spPr bwMode="auto">
          <a:xfrm>
            <a:off x="6567238" y="5568267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989" name="Text Box 312"/>
          <p:cNvSpPr txBox="1">
            <a:spLocks noChangeArrowheads="1"/>
          </p:cNvSpPr>
          <p:nvPr/>
        </p:nvSpPr>
        <p:spPr bwMode="auto">
          <a:xfrm>
            <a:off x="6714466" y="5568267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990" name="Text Box 313"/>
          <p:cNvSpPr txBox="1">
            <a:spLocks noChangeArrowheads="1"/>
          </p:cNvSpPr>
          <p:nvPr/>
        </p:nvSpPr>
        <p:spPr bwMode="auto">
          <a:xfrm>
            <a:off x="6002270" y="5568267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9</a:t>
            </a:r>
          </a:p>
        </p:txBody>
      </p:sp>
      <p:sp>
        <p:nvSpPr>
          <p:cNvPr id="35991" name="Text Box 314"/>
          <p:cNvSpPr txBox="1">
            <a:spLocks noChangeArrowheads="1"/>
          </p:cNvSpPr>
          <p:nvPr/>
        </p:nvSpPr>
        <p:spPr bwMode="auto">
          <a:xfrm>
            <a:off x="6997766" y="5558742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-21</a:t>
            </a:r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/>
        </p:nvGraphicFramePr>
        <p:xfrm>
          <a:off x="651351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1" name="Equation" r:id="rId3" imgW="114102" imgH="114102" progId="Equation.3">
                  <p:embed/>
                </p:oleObj>
              </mc:Choice>
              <mc:Fallback>
                <p:oleObj name="Equation" r:id="rId3" imgW="114102" imgH="114102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7"/>
          <p:cNvGraphicFramePr>
            <a:graphicFrameLocks noChangeAspect="1"/>
          </p:cNvGraphicFramePr>
          <p:nvPr/>
        </p:nvGraphicFramePr>
        <p:xfrm>
          <a:off x="676116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" name="Equation" r:id="rId5" imgW="114102" imgH="114102" progId="Equation.3">
                  <p:embed/>
                </p:oleObj>
              </mc:Choice>
              <mc:Fallback>
                <p:oleObj name="Equation" r:id="rId5" imgW="114102" imgH="114102" progId="Equation.3">
                  <p:embed/>
                  <p:pic>
                    <p:nvPicPr>
                      <p:cNvPr id="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116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Object 8"/>
          <p:cNvGraphicFramePr>
            <a:graphicFrameLocks noChangeAspect="1"/>
          </p:cNvGraphicFramePr>
          <p:nvPr/>
        </p:nvGraphicFramePr>
        <p:xfrm>
          <a:off x="7008810" y="919951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" name="Equation" r:id="rId6" imgW="114102" imgH="114102" progId="Equation.3">
                  <p:embed/>
                </p:oleObj>
              </mc:Choice>
              <mc:Fallback>
                <p:oleObj name="Equation" r:id="rId6" imgW="114102" imgH="114102" progId="Equation.3">
                  <p:embed/>
                  <p:pic>
                    <p:nvPicPr>
                      <p:cNvPr id="1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0" y="919951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9" name="Group 43"/>
          <p:cNvGrpSpPr>
            <a:grpSpLocks/>
          </p:cNvGrpSpPr>
          <p:nvPr/>
        </p:nvGrpSpPr>
        <p:grpSpPr bwMode="auto">
          <a:xfrm>
            <a:off x="6657975" y="589749"/>
            <a:ext cx="1460500" cy="354014"/>
            <a:chOff x="1360" y="1187"/>
            <a:chExt cx="920" cy="223"/>
          </a:xfrm>
        </p:grpSpPr>
        <p:sp>
          <p:nvSpPr>
            <p:cNvPr id="170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71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10</a:t>
              </a:r>
            </a:p>
          </p:txBody>
        </p:sp>
        <p:sp>
          <p:nvSpPr>
            <p:cNvPr id="172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3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4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5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6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20</a:t>
              </a:r>
            </a:p>
          </p:txBody>
        </p:sp>
        <p:sp>
          <p:nvSpPr>
            <p:cNvPr id="177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-30</a:t>
              </a:r>
            </a:p>
          </p:txBody>
        </p:sp>
        <p:sp>
          <p:nvSpPr>
            <p:cNvPr id="178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40</a:t>
              </a:r>
            </a:p>
          </p:txBody>
        </p:sp>
        <p:sp>
          <p:nvSpPr>
            <p:cNvPr id="179" name="Text Box 31"/>
            <p:cNvSpPr txBox="1">
              <a:spLocks noChangeArrowheads="1"/>
            </p:cNvSpPr>
            <p:nvPr/>
          </p:nvSpPr>
          <p:spPr bwMode="auto">
            <a:xfrm>
              <a:off x="1991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-50</a:t>
              </a:r>
            </a:p>
          </p:txBody>
        </p:sp>
      </p:grpSp>
      <p:sp>
        <p:nvSpPr>
          <p:cNvPr id="180" name="Rectangle 129"/>
          <p:cNvSpPr>
            <a:spLocks noChangeArrowheads="1"/>
          </p:cNvSpPr>
          <p:nvPr/>
        </p:nvSpPr>
        <p:spPr bwMode="auto">
          <a:xfrm>
            <a:off x="6450013" y="586624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?</a:t>
            </a:r>
          </a:p>
        </p:txBody>
      </p:sp>
      <p:sp>
        <p:nvSpPr>
          <p:cNvPr id="181" name="Text Box 23"/>
          <p:cNvSpPr txBox="1">
            <a:spLocks noChangeArrowheads="1"/>
          </p:cNvSpPr>
          <p:nvPr/>
        </p:nvSpPr>
        <p:spPr bwMode="auto">
          <a:xfrm>
            <a:off x="211534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82" name="Text Box 28"/>
          <p:cNvSpPr txBox="1">
            <a:spLocks noChangeArrowheads="1"/>
          </p:cNvSpPr>
          <p:nvPr/>
        </p:nvSpPr>
        <p:spPr bwMode="auto">
          <a:xfrm>
            <a:off x="2367756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83" name="Text Box 29"/>
          <p:cNvSpPr txBox="1">
            <a:spLocks noChangeArrowheads="1"/>
          </p:cNvSpPr>
          <p:nvPr/>
        </p:nvSpPr>
        <p:spPr bwMode="auto">
          <a:xfrm>
            <a:off x="2586831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84" name="Text Box 30"/>
          <p:cNvSpPr txBox="1">
            <a:spLocks noChangeArrowheads="1"/>
          </p:cNvSpPr>
          <p:nvPr/>
        </p:nvSpPr>
        <p:spPr bwMode="auto">
          <a:xfrm>
            <a:off x="288369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85" name="Text Box 31"/>
          <p:cNvSpPr txBox="1">
            <a:spLocks noChangeArrowheads="1"/>
          </p:cNvSpPr>
          <p:nvPr/>
        </p:nvSpPr>
        <p:spPr bwMode="auto">
          <a:xfrm>
            <a:off x="3117056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186" name="Text Box 23"/>
          <p:cNvSpPr txBox="1">
            <a:spLocks noChangeArrowheads="1"/>
          </p:cNvSpPr>
          <p:nvPr/>
        </p:nvSpPr>
        <p:spPr bwMode="auto">
          <a:xfrm>
            <a:off x="208520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87" name="Text Box 28"/>
          <p:cNvSpPr txBox="1">
            <a:spLocks noChangeArrowheads="1"/>
          </p:cNvSpPr>
          <p:nvPr/>
        </p:nvSpPr>
        <p:spPr bwMode="auto">
          <a:xfrm>
            <a:off x="2337615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88" name="Text Box 29"/>
          <p:cNvSpPr txBox="1">
            <a:spLocks noChangeArrowheads="1"/>
          </p:cNvSpPr>
          <p:nvPr/>
        </p:nvSpPr>
        <p:spPr bwMode="auto">
          <a:xfrm>
            <a:off x="2556690" y="4300903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89" name="Text Box 30"/>
          <p:cNvSpPr txBox="1">
            <a:spLocks noChangeArrowheads="1"/>
          </p:cNvSpPr>
          <p:nvPr/>
        </p:nvSpPr>
        <p:spPr bwMode="auto">
          <a:xfrm>
            <a:off x="285355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90" name="Text Box 31"/>
          <p:cNvSpPr txBox="1">
            <a:spLocks noChangeArrowheads="1"/>
          </p:cNvSpPr>
          <p:nvPr/>
        </p:nvSpPr>
        <p:spPr bwMode="auto">
          <a:xfrm>
            <a:off x="3086915" y="4300903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191" name="Text Box 23"/>
          <p:cNvSpPr txBox="1">
            <a:spLocks noChangeArrowheads="1"/>
          </p:cNvSpPr>
          <p:nvPr/>
        </p:nvSpPr>
        <p:spPr bwMode="auto">
          <a:xfrm>
            <a:off x="208917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92" name="Text Box 28"/>
          <p:cNvSpPr txBox="1">
            <a:spLocks noChangeArrowheads="1"/>
          </p:cNvSpPr>
          <p:nvPr/>
        </p:nvSpPr>
        <p:spPr bwMode="auto">
          <a:xfrm>
            <a:off x="2341584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93" name="Text Box 29"/>
          <p:cNvSpPr txBox="1">
            <a:spLocks noChangeArrowheads="1"/>
          </p:cNvSpPr>
          <p:nvPr/>
        </p:nvSpPr>
        <p:spPr bwMode="auto">
          <a:xfrm>
            <a:off x="2560659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94" name="Text Box 30"/>
          <p:cNvSpPr txBox="1">
            <a:spLocks noChangeArrowheads="1"/>
          </p:cNvSpPr>
          <p:nvPr/>
        </p:nvSpPr>
        <p:spPr bwMode="auto">
          <a:xfrm>
            <a:off x="285752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95" name="Text Box 31"/>
          <p:cNvSpPr txBox="1">
            <a:spLocks noChangeArrowheads="1"/>
          </p:cNvSpPr>
          <p:nvPr/>
        </p:nvSpPr>
        <p:spPr bwMode="auto">
          <a:xfrm>
            <a:off x="3090884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4" name="Rectangle 3"/>
          <p:cNvSpPr/>
          <p:nvPr/>
        </p:nvSpPr>
        <p:spPr>
          <a:xfrm>
            <a:off x="1410789" y="2835812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Rectangle 196"/>
          <p:cNvSpPr/>
          <p:nvPr/>
        </p:nvSpPr>
        <p:spPr>
          <a:xfrm>
            <a:off x="1387823" y="426947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Rectangle 197"/>
          <p:cNvSpPr/>
          <p:nvPr/>
        </p:nvSpPr>
        <p:spPr>
          <a:xfrm>
            <a:off x="1391103" y="552728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Rectangle 198"/>
          <p:cNvSpPr/>
          <p:nvPr/>
        </p:nvSpPr>
        <p:spPr>
          <a:xfrm>
            <a:off x="3757270" y="2835351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Rectangle 199"/>
          <p:cNvSpPr/>
          <p:nvPr/>
        </p:nvSpPr>
        <p:spPr>
          <a:xfrm>
            <a:off x="3734304" y="426901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1" name="Rectangle 200"/>
          <p:cNvSpPr/>
          <p:nvPr/>
        </p:nvSpPr>
        <p:spPr>
          <a:xfrm>
            <a:off x="3737584" y="552682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2" name="Group 44"/>
          <p:cNvGrpSpPr>
            <a:grpSpLocks/>
          </p:cNvGrpSpPr>
          <p:nvPr/>
        </p:nvGrpSpPr>
        <p:grpSpPr bwMode="auto">
          <a:xfrm>
            <a:off x="6445693" y="1130294"/>
            <a:ext cx="852488" cy="344488"/>
            <a:chOff x="2798" y="1193"/>
            <a:chExt cx="537" cy="217"/>
          </a:xfrm>
        </p:grpSpPr>
        <p:sp>
          <p:nvSpPr>
            <p:cNvPr id="203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04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.1</a:t>
              </a:r>
            </a:p>
          </p:txBody>
        </p:sp>
        <p:sp>
          <p:nvSpPr>
            <p:cNvPr id="205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6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.2</a:t>
              </a:r>
            </a:p>
          </p:txBody>
        </p:sp>
        <p:sp>
          <p:nvSpPr>
            <p:cNvPr id="208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.3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206054" y="335585"/>
            <a:ext cx="8092440" cy="142978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/>
          <p:cNvSpPr/>
          <p:nvPr/>
        </p:nvSpPr>
        <p:spPr>
          <a:xfrm>
            <a:off x="449894" y="3448620"/>
            <a:ext cx="8092440" cy="270279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Up Arrow Callout 4"/>
          <p:cNvSpPr/>
          <p:nvPr/>
        </p:nvSpPr>
        <p:spPr>
          <a:xfrm>
            <a:off x="1099313" y="2991898"/>
            <a:ext cx="5680172" cy="2164679"/>
          </a:xfrm>
          <a:prstGeom prst="upArrowCallout">
            <a:avLst>
              <a:gd name="adj1" fmla="val 8796"/>
              <a:gd name="adj2" fmla="val 13026"/>
              <a:gd name="adj3" fmla="val 16168"/>
              <a:gd name="adj4" fmla="val 6497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rgbClr val="C00000"/>
                </a:solidFill>
              </a:rPr>
              <a:t>De loin l’option la plus utilisée</a:t>
            </a:r>
            <a:endParaRPr lang="en-CA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88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7213" y="18938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199831" y="771971"/>
            <a:ext cx="2601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Couche </a:t>
            </a:r>
            <a:r>
              <a:rPr lang="fr-CM" altLang="en-US" sz="1800" b="1" err="1"/>
              <a:t>convolutionnelle</a:t>
            </a:r>
            <a:endParaRPr lang="fr-CM" altLang="en-US" sz="18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sans « </a:t>
            </a:r>
            <a:r>
              <a:rPr lang="fr-CM" altLang="en-US" sz="1800" b="1" err="1"/>
              <a:t>padding</a:t>
            </a:r>
            <a:r>
              <a:rPr lang="fr-CM" altLang="en-US" sz="1800" b="1"/>
              <a:t> »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5361" y="2199755"/>
            <a:ext cx="386191" cy="263595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2603419" y="5866807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4" name="Freeform 3"/>
          <p:cNvSpPr/>
          <p:nvPr/>
        </p:nvSpPr>
        <p:spPr>
          <a:xfrm>
            <a:off x="3219258" y="4930001"/>
            <a:ext cx="377382" cy="887325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flipH="1">
            <a:off x="1831133" y="51383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742908" y="5895704"/>
            <a:ext cx="155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732642" y="771971"/>
            <a:ext cx="2601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Couche </a:t>
            </a:r>
            <a:r>
              <a:rPr lang="fr-CM" altLang="en-US" sz="1800" b="1" err="1"/>
              <a:t>convolutionnelle</a:t>
            </a:r>
            <a:endParaRPr lang="fr-CM" altLang="en-US" sz="18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avec « </a:t>
            </a:r>
            <a:r>
              <a:rPr lang="fr-CM" altLang="en-US" sz="1800" b="1" err="1"/>
              <a:t>padding</a:t>
            </a:r>
            <a:r>
              <a:rPr lang="fr-CM" altLang="en-US" sz="1800" b="1"/>
              <a:t> »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8513" y="17414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7316661" y="1741468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7125653" y="5697938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7520558" y="4985936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6132433" y="49859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5051339" y="5743305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</p:spTree>
    <p:extLst>
      <p:ext uri="{BB962C8B-B14F-4D97-AF65-F5344CB8AC3E}">
        <p14:creationId xmlns:p14="http://schemas.microsoft.com/office/powerpoint/2010/main" val="3554277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7213" y="18938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344508" y="1106599"/>
            <a:ext cx="29722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Sans « </a:t>
            </a:r>
            <a:r>
              <a:rPr lang="fr-CM" altLang="en-US" sz="1800" b="1" err="1"/>
              <a:t>padding</a:t>
            </a:r>
            <a:r>
              <a:rPr lang="fr-CM" altLang="en-US" sz="1800" b="1"/>
              <a:t> »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400"/>
              <a:t>(parfois appelée convolution « </a:t>
            </a:r>
            <a:r>
              <a:rPr lang="fr-CM" altLang="en-US" sz="1400" i="1" err="1"/>
              <a:t>valid</a:t>
            </a:r>
            <a:r>
              <a:rPr lang="fr-CM" altLang="en-US" sz="1400"/>
              <a:t> »)</a:t>
            </a:r>
            <a:endParaRPr lang="fr-CM" altLang="en-US" sz="1800"/>
          </a:p>
        </p:txBody>
      </p:sp>
      <p:sp>
        <p:nvSpPr>
          <p:cNvPr id="7" name="Rectangle 6"/>
          <p:cNvSpPr/>
          <p:nvPr/>
        </p:nvSpPr>
        <p:spPr>
          <a:xfrm>
            <a:off x="3015361" y="2199755"/>
            <a:ext cx="386191" cy="263595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2603419" y="5866807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4" name="Freeform 3"/>
          <p:cNvSpPr/>
          <p:nvPr/>
        </p:nvSpPr>
        <p:spPr>
          <a:xfrm>
            <a:off x="3219258" y="4930001"/>
            <a:ext cx="377382" cy="887325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flipH="1">
            <a:off x="1831133" y="51383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723671" y="58957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633898" y="1101770"/>
            <a:ext cx="29835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Avec « </a:t>
            </a:r>
            <a:r>
              <a:rPr lang="fr-CM" altLang="en-US" sz="1800" b="1" err="1"/>
              <a:t>padding</a:t>
            </a:r>
            <a:r>
              <a:rPr lang="fr-CM" altLang="en-US" sz="1800" b="1"/>
              <a:t> »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400"/>
              <a:t>(parfois appelée convolution « </a:t>
            </a:r>
            <a:r>
              <a:rPr lang="fr-CM" altLang="en-US" sz="1400" i="1" err="1"/>
              <a:t>same</a:t>
            </a:r>
            <a:r>
              <a:rPr lang="fr-CM" altLang="en-US" sz="1400"/>
              <a:t> »)</a:t>
            </a:r>
            <a:endParaRPr lang="fr-CM" altLang="en-US" sz="1400" b="1"/>
          </a:p>
        </p:txBody>
      </p:sp>
      <p:sp>
        <p:nvSpPr>
          <p:cNvPr id="12" name="Rectangle 11"/>
          <p:cNvSpPr/>
          <p:nvPr/>
        </p:nvSpPr>
        <p:spPr>
          <a:xfrm>
            <a:off x="6478513" y="17414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7316661" y="1741468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7125653" y="5697938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7520558" y="4985936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6132433" y="49859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5032101" y="5743305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48894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Exemple : taille de filtre = 5 stride = 1</a:t>
            </a:r>
            <a:endParaRPr lang="en-CA"/>
          </a:p>
        </p:txBody>
      </p:sp>
      <p:sp>
        <p:nvSpPr>
          <p:cNvPr id="6" name="TextBox 5"/>
          <p:cNvSpPr txBox="1"/>
          <p:nvPr/>
        </p:nvSpPr>
        <p:spPr>
          <a:xfrm rot="16200000">
            <a:off x="1162360" y="322137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901825" y="1893869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828800" y="1893869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 flipV="1">
            <a:off x="1764081" y="4110782"/>
            <a:ext cx="241834" cy="973531"/>
            <a:chOff x="1279525" y="3887769"/>
            <a:chExt cx="146050" cy="794730"/>
          </a:xfrm>
        </p:grpSpPr>
        <p:cxnSp>
          <p:nvCxnSpPr>
            <p:cNvPr id="25" name="Straight Arrow Connector 24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 rot="16200000">
            <a:off x="5523112" y="306897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262577" y="1741468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189552" y="1741468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 flipV="1">
            <a:off x="6124833" y="3958381"/>
            <a:ext cx="241834" cy="973531"/>
            <a:chOff x="1279525" y="3887769"/>
            <a:chExt cx="146050" cy="794730"/>
          </a:xfrm>
        </p:grpSpPr>
        <p:cxnSp>
          <p:nvCxnSpPr>
            <p:cNvPr id="32" name="Straight Arrow Connector 31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 rot="16200000">
            <a:off x="2963902" y="339136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96 neurones</a:t>
            </a:r>
            <a:endParaRPr lang="en-CA" sz="180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3654779" y="2194637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577589" y="2201485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flipV="1">
            <a:off x="3517035" y="4201995"/>
            <a:ext cx="241834" cy="633596"/>
            <a:chOff x="1279525" y="3887769"/>
            <a:chExt cx="146050" cy="794730"/>
          </a:xfrm>
        </p:grpSpPr>
        <p:cxnSp>
          <p:nvCxnSpPr>
            <p:cNvPr id="38" name="Straight Arrow Connector 37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 rot="16200000">
            <a:off x="7193089" y="308073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7932554" y="175323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859529" y="175323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 flipV="1">
            <a:off x="7794810" y="3970143"/>
            <a:ext cx="241834" cy="973531"/>
            <a:chOff x="1279525" y="3887769"/>
            <a:chExt cx="146050" cy="794730"/>
          </a:xfrm>
        </p:grpSpPr>
        <p:cxnSp>
          <p:nvCxnSpPr>
            <p:cNvPr id="44" name="Straight Arrow Connector 43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782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62971" y="1741468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79199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71187" y="593307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</a:t>
            </a:r>
            <a:r>
              <a:rPr lang="fr-CA" sz="1800" b="1" u="sng">
                <a:solidFill>
                  <a:srgbClr val="FF0000"/>
                </a:solidFill>
              </a:rPr>
              <a:t>s</a:t>
            </a:r>
            <a:r>
              <a:rPr lang="fr-CA" sz="1800" b="1">
                <a:solidFill>
                  <a:srgbClr val="FF0000"/>
                </a:solidFill>
              </a:rPr>
              <a:t>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b="1" i="1" u="sng" err="1"/>
              <a:t>s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3610976" y="5221068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1516890" y="5194941"/>
            <a:ext cx="546305" cy="548362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16559" y="57433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7068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Il est possible d’apprendre </a:t>
            </a:r>
            <a:r>
              <a:rPr lang="fr-CA" b="1">
                <a:solidFill>
                  <a:srgbClr val="FF0000"/>
                </a:solidFill>
              </a:rPr>
              <a:t>plusieurs filtres par couche</a:t>
            </a:r>
          </a:p>
          <a:p>
            <a:r>
              <a:rPr lang="fr-CA"/>
              <a:t>   </a:t>
            </a:r>
            <a:r>
              <a:rPr lang="fr-CA" sz="1600"/>
              <a:t>(ex. 5 filtres donnant 5 cartes d’activation)</a:t>
            </a:r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3009401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439603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869805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300008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79199" y="5194941"/>
            <a:ext cx="210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2320888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1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2742662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2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3212465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3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34239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4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55527" y="30760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5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6" name="TextBox 55"/>
          <p:cNvSpPr txBox="1"/>
          <p:nvPr/>
        </p:nvSpPr>
        <p:spPr>
          <a:xfrm>
            <a:off x="1866687" y="296048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</p:spTree>
    <p:extLst>
      <p:ext uri="{BB962C8B-B14F-4D97-AF65-F5344CB8AC3E}">
        <p14:creationId xmlns:p14="http://schemas.microsoft.com/office/powerpoint/2010/main" val="4243221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62971" y="1741468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79199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71187" y="593307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</a:t>
            </a:r>
            <a:r>
              <a:rPr lang="fr-CA" sz="1800" b="1" u="sng">
                <a:solidFill>
                  <a:srgbClr val="FF0000"/>
                </a:solidFill>
              </a:rPr>
              <a:t>s</a:t>
            </a:r>
            <a:r>
              <a:rPr lang="fr-CA" sz="1800" b="1">
                <a:solidFill>
                  <a:srgbClr val="FF0000"/>
                </a:solidFill>
              </a:rPr>
              <a:t>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b="1" i="1" u="sng" err="1"/>
              <a:t>s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3610976" y="5221068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1516890" y="5194941"/>
            <a:ext cx="546305" cy="548362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16559" y="57433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3921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Taille de filtre = 5</a:t>
            </a:r>
          </a:p>
          <a:p>
            <a:r>
              <a:rPr lang="fr-CA"/>
              <a:t>   </a:t>
            </a:r>
            <a:r>
              <a:rPr lang="fr-CA" sz="1600"/>
              <a:t>(ex. 5 filtres donnant 5 cartes d’activation)</a:t>
            </a:r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3009401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439603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869805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300008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79199" y="5194941"/>
            <a:ext cx="210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2320888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1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2742662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2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3212465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3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34239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4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55527" y="30760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5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6" name="TextBox 55"/>
          <p:cNvSpPr txBox="1"/>
          <p:nvPr/>
        </p:nvSpPr>
        <p:spPr>
          <a:xfrm>
            <a:off x="1866687" y="296048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962302" y="306897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701767" y="1741468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28742" y="1741468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flipV="1">
            <a:off x="1564023" y="3958381"/>
            <a:ext cx="241834" cy="973531"/>
            <a:chOff x="1279525" y="3887769"/>
            <a:chExt cx="146050" cy="794730"/>
          </a:xfrm>
        </p:grpSpPr>
        <p:cxnSp>
          <p:nvCxnSpPr>
            <p:cNvPr id="26" name="Straight Arrow Connector 25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894217" y="2388721"/>
            <a:ext cx="32065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Avec « </a:t>
            </a:r>
            <a:r>
              <a:rPr lang="fr-CA" i="1" err="1"/>
              <a:t>padding</a:t>
            </a:r>
            <a:r>
              <a:rPr lang="fr-CA"/>
              <a:t> »</a:t>
            </a:r>
          </a:p>
          <a:p>
            <a:endParaRPr lang="fr-CA"/>
          </a:p>
          <a:p>
            <a:r>
              <a:rPr lang="fr-CA" sz="2000" b="1">
                <a:solidFill>
                  <a:srgbClr val="FF0000"/>
                </a:solidFill>
              </a:rPr>
              <a:t>Combien de neurones et de </a:t>
            </a:r>
          </a:p>
          <a:p>
            <a:r>
              <a:rPr lang="fr-CA" sz="2000" b="1">
                <a:solidFill>
                  <a:srgbClr val="FF0000"/>
                </a:solidFill>
              </a:rPr>
              <a:t>paramètres au total?</a:t>
            </a:r>
          </a:p>
        </p:txBody>
      </p:sp>
    </p:spTree>
    <p:extLst>
      <p:ext uri="{BB962C8B-B14F-4D97-AF65-F5344CB8AC3E}">
        <p14:creationId xmlns:p14="http://schemas.microsoft.com/office/powerpoint/2010/main" val="2811153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62971" y="1741468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79199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71187" y="593307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</a:t>
            </a:r>
            <a:r>
              <a:rPr lang="fr-CA" sz="1800" b="1" u="sng">
                <a:solidFill>
                  <a:srgbClr val="FF0000"/>
                </a:solidFill>
              </a:rPr>
              <a:t>s</a:t>
            </a:r>
            <a:r>
              <a:rPr lang="fr-CA" sz="1800" b="1">
                <a:solidFill>
                  <a:srgbClr val="FF0000"/>
                </a:solidFill>
              </a:rPr>
              <a:t>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b="1" i="1" u="sng" err="1"/>
              <a:t>s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3610976" y="5221068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1516890" y="5194941"/>
            <a:ext cx="546305" cy="548362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16559" y="57433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3921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Taille de filtre = 5</a:t>
            </a:r>
          </a:p>
          <a:p>
            <a:r>
              <a:rPr lang="fr-CA"/>
              <a:t>   </a:t>
            </a:r>
            <a:r>
              <a:rPr lang="fr-CA" sz="1600"/>
              <a:t>(ex. 5 filtres donnant 5 cartes d’activation)</a:t>
            </a:r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3009401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439603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869805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300008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79199" y="5194941"/>
            <a:ext cx="210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2320888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1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2742662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2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3212465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3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34239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4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55527" y="30760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5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6" name="TextBox 55"/>
          <p:cNvSpPr txBox="1"/>
          <p:nvPr/>
        </p:nvSpPr>
        <p:spPr>
          <a:xfrm>
            <a:off x="1866687" y="296048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962302" y="306897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701767" y="1741468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28742" y="1741468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flipV="1">
            <a:off x="1564023" y="3958381"/>
            <a:ext cx="241834" cy="973531"/>
            <a:chOff x="1279525" y="3887769"/>
            <a:chExt cx="146050" cy="794730"/>
          </a:xfrm>
        </p:grpSpPr>
        <p:cxnSp>
          <p:nvCxnSpPr>
            <p:cNvPr id="26" name="Straight Arrow Connector 25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894217" y="2388721"/>
            <a:ext cx="41424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Avec « </a:t>
            </a:r>
            <a:r>
              <a:rPr lang="fr-CA" i="1" err="1"/>
              <a:t>padding</a:t>
            </a:r>
            <a:r>
              <a:rPr lang="fr-CA"/>
              <a:t> »:</a:t>
            </a:r>
          </a:p>
          <a:p>
            <a:endParaRPr lang="fr-CA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100 neurones par carte d’activation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500 neurones au total</a:t>
            </a: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25 paramètres au total</a:t>
            </a:r>
          </a:p>
        </p:txBody>
      </p:sp>
    </p:spTree>
    <p:extLst>
      <p:ext uri="{BB962C8B-B14F-4D97-AF65-F5344CB8AC3E}">
        <p14:creationId xmlns:p14="http://schemas.microsoft.com/office/powerpoint/2010/main" val="4102046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469" y="2821667"/>
            <a:ext cx="7772400" cy="1143000"/>
          </a:xfrm>
        </p:spPr>
        <p:txBody>
          <a:bodyPr/>
          <a:lstStyle/>
          <a:p>
            <a:pPr eaLnBrk="1" hangingPunct="1"/>
            <a:r>
              <a:rPr lang="fr-CA" altLang="en-US" sz="6000"/>
              <a:t>Convolution</a:t>
            </a:r>
            <a:br>
              <a:rPr lang="fr-CA" altLang="en-US" sz="6000"/>
            </a:br>
            <a:r>
              <a:rPr lang="fr-CA" altLang="en-US" sz="6000"/>
              <a:t>et </a:t>
            </a:r>
            <a:br>
              <a:rPr lang="fr-CA" altLang="en-US" sz="6000"/>
            </a:br>
            <a:r>
              <a:rPr lang="fr-CA" altLang="en-US" sz="6000"/>
              <a:t>couche </a:t>
            </a:r>
            <a:r>
              <a:rPr lang="fr-CA" altLang="en-US" sz="6000" err="1"/>
              <a:t>convolutionnelle</a:t>
            </a:r>
            <a:br>
              <a:rPr lang="fr-CA" altLang="en-US" sz="6000"/>
            </a:br>
            <a:r>
              <a:rPr lang="fr-CA" altLang="en-US" sz="6000" b="1">
                <a:solidFill>
                  <a:srgbClr val="FF0000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382178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99919" y="98062"/>
            <a:ext cx="7772400" cy="1143000"/>
          </a:xfrm>
        </p:spPr>
        <p:txBody>
          <a:bodyPr/>
          <a:lstStyle/>
          <a:p>
            <a:pPr algn="l" eaLnBrk="1" hangingPunct="1"/>
            <a:r>
              <a:rPr lang="fr-CA" altLang="en-US" err="1"/>
              <a:t>Filtage</a:t>
            </a:r>
            <a:r>
              <a:rPr lang="fr-CA" altLang="en-US"/>
              <a:t> 2D </a:t>
            </a:r>
            <a:br>
              <a:rPr lang="fr-CA" altLang="en-US"/>
            </a:br>
            <a:r>
              <a:rPr lang="fr-CA" altLang="en-US" sz="1800"/>
              <a:t>(sans flip de filtre)</a:t>
            </a:r>
          </a:p>
        </p:txBody>
      </p:sp>
      <p:graphicFrame>
        <p:nvGraphicFramePr>
          <p:cNvPr id="717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548993"/>
              </p:ext>
            </p:extLst>
          </p:nvPr>
        </p:nvGraphicFramePr>
        <p:xfrm>
          <a:off x="2317460" y="1035896"/>
          <a:ext cx="4927147" cy="858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name="Equation" r:id="rId3" imgW="2527200" imgH="444240" progId="Equation.3">
                  <p:embed/>
                </p:oleObj>
              </mc:Choice>
              <mc:Fallback>
                <p:oleObj name="Equation" r:id="rId3" imgW="2527200" imgH="444240" progId="Equation.3">
                  <p:embed/>
                  <p:pic>
                    <p:nvPicPr>
                      <p:cNvPr id="717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460" y="1035896"/>
                        <a:ext cx="4927147" cy="858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022675"/>
              </p:ext>
            </p:extLst>
          </p:nvPr>
        </p:nvGraphicFramePr>
        <p:xfrm>
          <a:off x="2322610" y="5500773"/>
          <a:ext cx="43672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0" name="Equation" r:id="rId5" imgW="3606480" imgH="228600" progId="Equation.3">
                  <p:embed/>
                </p:oleObj>
              </mc:Choice>
              <mc:Fallback>
                <p:oleObj name="Equation" r:id="rId5" imgW="3606480" imgH="228600" progId="Equation.3">
                  <p:embed/>
                  <p:pic>
                    <p:nvPicPr>
                      <p:cNvPr id="7205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610" y="5500773"/>
                        <a:ext cx="4367212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6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562282"/>
              </p:ext>
            </p:extLst>
          </p:nvPr>
        </p:nvGraphicFramePr>
        <p:xfrm>
          <a:off x="3223576" y="5775081"/>
          <a:ext cx="32432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Equation" r:id="rId7" imgW="2679480" imgH="228600" progId="Equation.3">
                  <p:embed/>
                </p:oleObj>
              </mc:Choice>
              <mc:Fallback>
                <p:oleObj name="Equation" r:id="rId7" imgW="2679480" imgH="228600" progId="Equation.3">
                  <p:embed/>
                  <p:pic>
                    <p:nvPicPr>
                      <p:cNvPr id="7206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576" y="5775081"/>
                        <a:ext cx="3243262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924846"/>
              </p:ext>
            </p:extLst>
          </p:nvPr>
        </p:nvGraphicFramePr>
        <p:xfrm>
          <a:off x="3217960" y="6080210"/>
          <a:ext cx="34925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2" name="Equation" r:id="rId9" imgW="2882880" imgH="228600" progId="Equation.3">
                  <p:embed/>
                </p:oleObj>
              </mc:Choice>
              <mc:Fallback>
                <p:oleObj name="Equation" r:id="rId9" imgW="2882880" imgH="228600" progId="Equation.3">
                  <p:embed/>
                  <p:pic>
                    <p:nvPicPr>
                      <p:cNvPr id="7207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960" y="6080210"/>
                        <a:ext cx="34925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080923" y="2120277"/>
            <a:ext cx="5163684" cy="2714988"/>
            <a:chOff x="850900" y="2298783"/>
            <a:chExt cx="3482975" cy="1777917"/>
          </a:xfrm>
        </p:grpSpPr>
        <p:graphicFrame>
          <p:nvGraphicFramePr>
            <p:cNvPr id="717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2238967"/>
                </p:ext>
              </p:extLst>
            </p:nvPr>
          </p:nvGraphicFramePr>
          <p:xfrm>
            <a:off x="850900" y="2593975"/>
            <a:ext cx="1184275" cy="1184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3" name="Image" r:id="rId11" imgW="3250794" imgH="3250794" progId="">
                    <p:embed/>
                  </p:oleObj>
                </mc:Choice>
                <mc:Fallback>
                  <p:oleObj name="Image" r:id="rId11" imgW="3250794" imgH="3250794" progId="">
                    <p:embed/>
                    <p:pic>
                      <p:nvPicPr>
                        <p:cNvPr id="717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900" y="2593975"/>
                          <a:ext cx="1184275" cy="1184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1000125" y="2724150"/>
              <a:ext cx="104775" cy="1047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7179" name="Rectangle 11"/>
            <p:cNvSpPr>
              <a:spLocks noChangeArrowheads="1"/>
            </p:cNvSpPr>
            <p:nvPr/>
          </p:nvSpPr>
          <p:spPr bwMode="auto">
            <a:xfrm>
              <a:off x="1647825" y="2828925"/>
              <a:ext cx="1314450" cy="12477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>
              <a:off x="2058988" y="2828925"/>
              <a:ext cx="3175" cy="12477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>
              <a:off x="2503488" y="2828925"/>
              <a:ext cx="1587" cy="12477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82" name="Line 14"/>
            <p:cNvSpPr>
              <a:spLocks noChangeShapeType="1"/>
            </p:cNvSpPr>
            <p:nvPr/>
          </p:nvSpPr>
          <p:spPr bwMode="auto">
            <a:xfrm rot="5414323">
              <a:off x="2312194" y="3037681"/>
              <a:ext cx="3175" cy="12938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83" name="Line 15"/>
            <p:cNvSpPr>
              <a:spLocks noChangeShapeType="1"/>
            </p:cNvSpPr>
            <p:nvPr/>
          </p:nvSpPr>
          <p:spPr bwMode="auto">
            <a:xfrm rot="5414323">
              <a:off x="2298700" y="2611438"/>
              <a:ext cx="4763" cy="13033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graphicFrame>
          <p:nvGraphicFramePr>
            <p:cNvPr id="7184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499305"/>
                </p:ext>
              </p:extLst>
            </p:nvPr>
          </p:nvGraphicFramePr>
          <p:xfrm>
            <a:off x="2135206" y="3338362"/>
            <a:ext cx="271981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4" name="Equation" r:id="rId13" imgW="330120" imgH="203040" progId="Equation.3">
                    <p:embed/>
                  </p:oleObj>
                </mc:Choice>
                <mc:Fallback>
                  <p:oleObj name="Equation" r:id="rId13" imgW="330120" imgH="203040" progId="Equation.3">
                    <p:embed/>
                    <p:pic>
                      <p:nvPicPr>
                        <p:cNvPr id="7184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5206" y="3338362"/>
                          <a:ext cx="271981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5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5025784"/>
                </p:ext>
              </p:extLst>
            </p:nvPr>
          </p:nvGraphicFramePr>
          <p:xfrm>
            <a:off x="2476788" y="3786420"/>
            <a:ext cx="483997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5" name="Equation" r:id="rId15" imgW="583920" imgH="203040" progId="Equation.3">
                    <p:embed/>
                  </p:oleObj>
                </mc:Choice>
                <mc:Fallback>
                  <p:oleObj name="Equation" r:id="rId15" imgW="583920" imgH="203040" progId="Equation.3">
                    <p:embed/>
                    <p:pic>
                      <p:nvPicPr>
                        <p:cNvPr id="7185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6788" y="3786420"/>
                          <a:ext cx="483997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2388504"/>
                </p:ext>
              </p:extLst>
            </p:nvPr>
          </p:nvGraphicFramePr>
          <p:xfrm>
            <a:off x="2541035" y="3367470"/>
            <a:ext cx="337299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6" name="Equation" r:id="rId17" imgW="406080" imgH="203040" progId="Equation.3">
                    <p:embed/>
                  </p:oleObj>
                </mc:Choice>
                <mc:Fallback>
                  <p:oleObj name="Equation" r:id="rId17" imgW="406080" imgH="203040" progId="Equation.3">
                    <p:embed/>
                    <p:pic>
                      <p:nvPicPr>
                        <p:cNvPr id="7186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1035" y="3367470"/>
                          <a:ext cx="337299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9826980"/>
                </p:ext>
              </p:extLst>
            </p:nvPr>
          </p:nvGraphicFramePr>
          <p:xfrm>
            <a:off x="1692969" y="3348757"/>
            <a:ext cx="338370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7" name="Equation" r:id="rId19" imgW="406080" imgH="203040" progId="Equation.3">
                    <p:embed/>
                  </p:oleObj>
                </mc:Choice>
                <mc:Fallback>
                  <p:oleObj name="Equation" r:id="rId19" imgW="406080" imgH="203040" progId="Equation.3">
                    <p:embed/>
                    <p:pic>
                      <p:nvPicPr>
                        <p:cNvPr id="7187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2969" y="3348757"/>
                          <a:ext cx="338370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8562801"/>
                </p:ext>
              </p:extLst>
            </p:nvPr>
          </p:nvGraphicFramePr>
          <p:xfrm>
            <a:off x="1626580" y="2976588"/>
            <a:ext cx="452945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8" name="Equation" r:id="rId21" imgW="545760" imgH="203040" progId="Equation.3">
                    <p:embed/>
                  </p:oleObj>
                </mc:Choice>
                <mc:Fallback>
                  <p:oleObj name="Equation" r:id="rId21" imgW="545760" imgH="203040" progId="Equation.3">
                    <p:embed/>
                    <p:pic>
                      <p:nvPicPr>
                        <p:cNvPr id="7188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580" y="2976588"/>
                          <a:ext cx="452945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9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0727563"/>
                </p:ext>
              </p:extLst>
            </p:nvPr>
          </p:nvGraphicFramePr>
          <p:xfrm>
            <a:off x="2131993" y="2985945"/>
            <a:ext cx="337299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9" name="Equation" r:id="rId23" imgW="406080" imgH="203040" progId="Equation.3">
                    <p:embed/>
                  </p:oleObj>
                </mc:Choice>
                <mc:Fallback>
                  <p:oleObj name="Equation" r:id="rId23" imgW="406080" imgH="203040" progId="Equation.3">
                    <p:embed/>
                    <p:pic>
                      <p:nvPicPr>
                        <p:cNvPr id="7189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1993" y="2985945"/>
                          <a:ext cx="337299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0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828417"/>
                </p:ext>
              </p:extLst>
            </p:nvPr>
          </p:nvGraphicFramePr>
          <p:xfrm>
            <a:off x="2487496" y="2976588"/>
            <a:ext cx="483997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0" name="Equation" r:id="rId25" imgW="583920" imgH="203040" progId="Equation.3">
                    <p:embed/>
                  </p:oleObj>
                </mc:Choice>
                <mc:Fallback>
                  <p:oleObj name="Equation" r:id="rId25" imgW="583920" imgH="203040" progId="Equation.3">
                    <p:embed/>
                    <p:pic>
                      <p:nvPicPr>
                        <p:cNvPr id="719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496" y="2976588"/>
                          <a:ext cx="483997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1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4247775"/>
                </p:ext>
              </p:extLst>
            </p:nvPr>
          </p:nvGraphicFramePr>
          <p:xfrm>
            <a:off x="1611313" y="3798888"/>
            <a:ext cx="463550" cy="174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1" name="Equation" r:id="rId27" imgW="558558" imgH="177723" progId="Equation.3">
                    <p:embed/>
                  </p:oleObj>
                </mc:Choice>
                <mc:Fallback>
                  <p:oleObj name="Equation" r:id="rId27" imgW="558558" imgH="177723" progId="Equation.3">
                    <p:embed/>
                    <p:pic>
                      <p:nvPicPr>
                        <p:cNvPr id="7191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1313" y="3798888"/>
                          <a:ext cx="463550" cy="174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2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3645448"/>
                </p:ext>
              </p:extLst>
            </p:nvPr>
          </p:nvGraphicFramePr>
          <p:xfrm>
            <a:off x="2108200" y="3789363"/>
            <a:ext cx="327025" cy="174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2" name="Equation" r:id="rId29" imgW="393359" imgH="177646" progId="Equation.3">
                    <p:embed/>
                  </p:oleObj>
                </mc:Choice>
                <mc:Fallback>
                  <p:oleObj name="Equation" r:id="rId29" imgW="393359" imgH="177646" progId="Equation.3">
                    <p:embed/>
                    <p:pic>
                      <p:nvPicPr>
                        <p:cNvPr id="7192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8200" y="3789363"/>
                          <a:ext cx="327025" cy="174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3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927494"/>
                </p:ext>
              </p:extLst>
            </p:nvPr>
          </p:nvGraphicFramePr>
          <p:xfrm>
            <a:off x="1231459" y="2298783"/>
            <a:ext cx="490422" cy="290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3" name="Equation" r:id="rId31" imgW="406080" imgH="203040" progId="Equation.3">
                    <p:embed/>
                  </p:oleObj>
                </mc:Choice>
                <mc:Fallback>
                  <p:oleObj name="Equation" r:id="rId31" imgW="406080" imgH="203040" progId="Equation.3">
                    <p:embed/>
                    <p:pic>
                      <p:nvPicPr>
                        <p:cNvPr id="7193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1459" y="2298783"/>
                          <a:ext cx="490422" cy="2900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4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9977645"/>
                </p:ext>
              </p:extLst>
            </p:nvPr>
          </p:nvGraphicFramePr>
          <p:xfrm>
            <a:off x="3533658" y="2314377"/>
            <a:ext cx="598571" cy="292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4" name="Equation" r:id="rId33" imgW="495000" imgH="203040" progId="Equation.3">
                    <p:embed/>
                  </p:oleObj>
                </mc:Choice>
                <mc:Fallback>
                  <p:oleObj name="Equation" r:id="rId33" imgW="495000" imgH="203040" progId="Equation.3">
                    <p:embed/>
                    <p:pic>
                      <p:nvPicPr>
                        <p:cNvPr id="7194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3658" y="2314377"/>
                          <a:ext cx="598571" cy="292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95" name="Group 47"/>
            <p:cNvGrpSpPr>
              <a:grpSpLocks/>
            </p:cNvGrpSpPr>
            <p:nvPr/>
          </p:nvGrpSpPr>
          <p:grpSpPr bwMode="auto">
            <a:xfrm>
              <a:off x="3248025" y="2619375"/>
              <a:ext cx="1085850" cy="1028700"/>
              <a:chOff x="1794" y="1758"/>
              <a:chExt cx="828" cy="786"/>
            </a:xfrm>
          </p:grpSpPr>
          <p:sp>
            <p:nvSpPr>
              <p:cNvPr id="7209" name="Rectangle 29"/>
              <p:cNvSpPr>
                <a:spLocks noChangeArrowheads="1"/>
              </p:cNvSpPr>
              <p:nvPr/>
            </p:nvSpPr>
            <p:spPr bwMode="auto">
              <a:xfrm>
                <a:off x="1794" y="1758"/>
                <a:ext cx="828" cy="7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US"/>
              </a:p>
            </p:txBody>
          </p:sp>
          <p:sp>
            <p:nvSpPr>
              <p:cNvPr id="7210" name="Line 30"/>
              <p:cNvSpPr>
                <a:spLocks noChangeShapeType="1"/>
              </p:cNvSpPr>
              <p:nvPr/>
            </p:nvSpPr>
            <p:spPr bwMode="auto">
              <a:xfrm>
                <a:off x="2053" y="1758"/>
                <a:ext cx="2" cy="78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211" name="Line 31"/>
              <p:cNvSpPr>
                <a:spLocks noChangeShapeType="1"/>
              </p:cNvSpPr>
              <p:nvPr/>
            </p:nvSpPr>
            <p:spPr bwMode="auto">
              <a:xfrm>
                <a:off x="2333" y="1758"/>
                <a:ext cx="1" cy="78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212" name="Line 32"/>
              <p:cNvSpPr>
                <a:spLocks noChangeShapeType="1"/>
              </p:cNvSpPr>
              <p:nvPr/>
            </p:nvSpPr>
            <p:spPr bwMode="auto">
              <a:xfrm rot="5414323">
                <a:off x="2213" y="1889"/>
                <a:ext cx="2" cy="8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213" name="Line 33"/>
              <p:cNvSpPr>
                <a:spLocks noChangeShapeType="1"/>
              </p:cNvSpPr>
              <p:nvPr/>
            </p:nvSpPr>
            <p:spPr bwMode="auto">
              <a:xfrm rot="5414323">
                <a:off x="2203" y="1621"/>
                <a:ext cx="4" cy="82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aphicFrame>
          <p:nvGraphicFramePr>
            <p:cNvPr id="7196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4459182"/>
                </p:ext>
              </p:extLst>
            </p:nvPr>
          </p:nvGraphicFramePr>
          <p:xfrm>
            <a:off x="3713163" y="3078163"/>
            <a:ext cx="146050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5" name="Equation" r:id="rId35" imgW="177646" imgH="190335" progId="Equation.3">
                    <p:embed/>
                  </p:oleObj>
                </mc:Choice>
                <mc:Fallback>
                  <p:oleObj name="Equation" r:id="rId35" imgW="177646" imgH="190335" progId="Equation.3">
                    <p:embed/>
                    <p:pic>
                      <p:nvPicPr>
                        <p:cNvPr id="719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3163" y="3078163"/>
                          <a:ext cx="146050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7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7582565"/>
                </p:ext>
              </p:extLst>
            </p:nvPr>
          </p:nvGraphicFramePr>
          <p:xfrm>
            <a:off x="4064000" y="3413125"/>
            <a:ext cx="147638" cy="185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6" name="Equation" r:id="rId37" imgW="177646" imgH="190335" progId="Equation.3">
                    <p:embed/>
                  </p:oleObj>
                </mc:Choice>
                <mc:Fallback>
                  <p:oleObj name="Equation" r:id="rId37" imgW="177646" imgH="190335" progId="Equation.3">
                    <p:embed/>
                    <p:pic>
                      <p:nvPicPr>
                        <p:cNvPr id="7197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000" y="3413125"/>
                          <a:ext cx="147638" cy="185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8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2576839"/>
                </p:ext>
              </p:extLst>
            </p:nvPr>
          </p:nvGraphicFramePr>
          <p:xfrm>
            <a:off x="4064000" y="3068638"/>
            <a:ext cx="147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7" name="Equation" r:id="rId39" imgW="177646" imgH="190335" progId="Equation.3">
                    <p:embed/>
                  </p:oleObj>
                </mc:Choice>
                <mc:Fallback>
                  <p:oleObj name="Equation" r:id="rId39" imgW="177646" imgH="190335" progId="Equation.3">
                    <p:embed/>
                    <p:pic>
                      <p:nvPicPr>
                        <p:cNvPr id="7198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000" y="3068638"/>
                          <a:ext cx="147638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9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5821684"/>
                </p:ext>
              </p:extLst>
            </p:nvPr>
          </p:nvGraphicFramePr>
          <p:xfrm>
            <a:off x="3349625" y="3059113"/>
            <a:ext cx="149225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8" name="Equation" r:id="rId41" imgW="177646" imgH="190335" progId="Equation.3">
                    <p:embed/>
                  </p:oleObj>
                </mc:Choice>
                <mc:Fallback>
                  <p:oleObj name="Equation" r:id="rId41" imgW="177646" imgH="190335" progId="Equation.3">
                    <p:embed/>
                    <p:pic>
                      <p:nvPicPr>
                        <p:cNvPr id="7199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9625" y="3059113"/>
                          <a:ext cx="149225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0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7723993"/>
                </p:ext>
              </p:extLst>
            </p:nvPr>
          </p:nvGraphicFramePr>
          <p:xfrm>
            <a:off x="3346450" y="2706688"/>
            <a:ext cx="136525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9" name="Equation" r:id="rId43" imgW="164957" imgH="190335" progId="Equation.3">
                    <p:embed/>
                  </p:oleObj>
                </mc:Choice>
                <mc:Fallback>
                  <p:oleObj name="Equation" r:id="rId43" imgW="164957" imgH="190335" progId="Equation.3">
                    <p:embed/>
                    <p:pic>
                      <p:nvPicPr>
                        <p:cNvPr id="720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6450" y="2706688"/>
                          <a:ext cx="136525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1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1511065"/>
                </p:ext>
              </p:extLst>
            </p:nvPr>
          </p:nvGraphicFramePr>
          <p:xfrm>
            <a:off x="3721100" y="2708275"/>
            <a:ext cx="147638" cy="185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90" name="Equation" r:id="rId45" imgW="177646" imgH="190335" progId="Equation.3">
                    <p:embed/>
                  </p:oleObj>
                </mc:Choice>
                <mc:Fallback>
                  <p:oleObj name="Equation" r:id="rId45" imgW="177646" imgH="190335" progId="Equation.3">
                    <p:embed/>
                    <p:pic>
                      <p:nvPicPr>
                        <p:cNvPr id="7201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1100" y="2708275"/>
                          <a:ext cx="147638" cy="185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2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7178536"/>
                </p:ext>
              </p:extLst>
            </p:nvPr>
          </p:nvGraphicFramePr>
          <p:xfrm>
            <a:off x="4073525" y="2725738"/>
            <a:ext cx="147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91" name="Equation" r:id="rId47" imgW="177646" imgH="190335" progId="Equation.3">
                    <p:embed/>
                  </p:oleObj>
                </mc:Choice>
                <mc:Fallback>
                  <p:oleObj name="Equation" r:id="rId47" imgW="177646" imgH="190335" progId="Equation.3">
                    <p:embed/>
                    <p:pic>
                      <p:nvPicPr>
                        <p:cNvPr id="7202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3525" y="2725738"/>
                          <a:ext cx="147638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3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1594537"/>
                </p:ext>
              </p:extLst>
            </p:nvPr>
          </p:nvGraphicFramePr>
          <p:xfrm>
            <a:off x="3351213" y="3394075"/>
            <a:ext cx="146050" cy="185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92" name="Equation" r:id="rId49" imgW="177646" imgH="190335" progId="Equation.3">
                    <p:embed/>
                  </p:oleObj>
                </mc:Choice>
                <mc:Fallback>
                  <p:oleObj name="Equation" r:id="rId49" imgW="177646" imgH="190335" progId="Equation.3">
                    <p:embed/>
                    <p:pic>
                      <p:nvPicPr>
                        <p:cNvPr id="7203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1213" y="3394075"/>
                          <a:ext cx="146050" cy="185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4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5512174"/>
                </p:ext>
              </p:extLst>
            </p:nvPr>
          </p:nvGraphicFramePr>
          <p:xfrm>
            <a:off x="3711575" y="3402013"/>
            <a:ext cx="147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93" name="Equation" r:id="rId51" imgW="177646" imgH="190335" progId="Equation.3">
                    <p:embed/>
                  </p:oleObj>
                </mc:Choice>
                <mc:Fallback>
                  <p:oleObj name="Equation" r:id="rId51" imgW="177646" imgH="190335" progId="Equation.3">
                    <p:embed/>
                    <p:pic>
                      <p:nvPicPr>
                        <p:cNvPr id="7204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575" y="3402013"/>
                          <a:ext cx="147638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AAA512-71C8-4429-A998-7E3BE1D1773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719946" y="360143"/>
            <a:ext cx="5010307" cy="62108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F1053E-6882-405D-B1B4-C786C5F2961A}"/>
              </a:ext>
            </a:extLst>
          </p:cNvPr>
          <p:cNvSpPr txBox="1"/>
          <p:nvPr/>
        </p:nvSpPr>
        <p:spPr>
          <a:xfrm>
            <a:off x="3181507" y="394855"/>
            <a:ext cx="844498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1D: 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210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2749"/>
              </p:ext>
            </p:extLst>
          </p:nvPr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34346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37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09" y="123126"/>
            <a:ext cx="7772400" cy="1143000"/>
          </a:xfrm>
        </p:spPr>
        <p:txBody>
          <a:bodyPr/>
          <a:lstStyle/>
          <a:p>
            <a:r>
              <a:rPr lang="fr-CA"/>
              <a:t>Comment classifier des images?</a:t>
            </a:r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334415"/>
              </p:ext>
            </p:extLst>
          </p:nvPr>
        </p:nvGraphicFramePr>
        <p:xfrm>
          <a:off x="664735" y="3091493"/>
          <a:ext cx="13239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4735" y="3091493"/>
                        <a:ext cx="1323975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566123" y="1892808"/>
          <a:ext cx="6212117" cy="387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r:id="rId5" imgW="7695000" imgH="6323760" progId="">
                  <p:embed/>
                </p:oleObj>
              </mc:Choice>
              <mc:Fallback>
                <p:oleObj r:id="rId5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6123" y="1892808"/>
                        <a:ext cx="6212117" cy="387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57795" y="2032933"/>
            <a:ext cx="45557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/>
              <a:t>Pixel 1</a:t>
            </a:r>
          </a:p>
          <a:p>
            <a:endParaRPr lang="fr-CA" sz="750"/>
          </a:p>
          <a:p>
            <a:r>
              <a:rPr lang="fr-CA" sz="750"/>
              <a:t>Pixel 2</a:t>
            </a:r>
          </a:p>
          <a:p>
            <a:endParaRPr lang="fr-CA" sz="750"/>
          </a:p>
          <a:p>
            <a:r>
              <a:rPr lang="fr-CA" sz="750"/>
              <a:t>Pixel 3</a:t>
            </a:r>
          </a:p>
          <a:p>
            <a:endParaRPr lang="fr-CA" sz="750"/>
          </a:p>
          <a:p>
            <a:r>
              <a:rPr lang="fr-CA" sz="750"/>
              <a:t>Pixel 4</a:t>
            </a:r>
          </a:p>
          <a:p>
            <a:endParaRPr lang="fr-CA" sz="750"/>
          </a:p>
          <a:p>
            <a:r>
              <a:rPr lang="fr-CA" sz="750"/>
              <a:t>Pixel 5</a:t>
            </a:r>
          </a:p>
          <a:p>
            <a:endParaRPr lang="fr-CA" sz="750"/>
          </a:p>
          <a:p>
            <a:r>
              <a:rPr lang="fr-CA" sz="750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3352" y="3505209"/>
            <a:ext cx="5517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/>
              <a:t>Pixel 7</a:t>
            </a:r>
          </a:p>
          <a:p>
            <a:endParaRPr lang="fr-CA" sz="750"/>
          </a:p>
          <a:p>
            <a:r>
              <a:rPr lang="fr-CA" sz="750"/>
              <a:t>Pixel 8</a:t>
            </a:r>
          </a:p>
          <a:p>
            <a:endParaRPr lang="fr-CA" sz="750"/>
          </a:p>
          <a:p>
            <a:r>
              <a:rPr lang="fr-CA" sz="750"/>
              <a:t>Pixel 9</a:t>
            </a:r>
          </a:p>
          <a:p>
            <a:endParaRPr lang="fr-CA" sz="750"/>
          </a:p>
          <a:p>
            <a:r>
              <a:rPr lang="fr-CA" sz="750"/>
              <a:t>Pixel 10</a:t>
            </a:r>
          </a:p>
          <a:p>
            <a:endParaRPr lang="fr-CA" sz="750"/>
          </a:p>
          <a:p>
            <a:r>
              <a:rPr lang="fr-CA" sz="750"/>
              <a:t>Pixel 11</a:t>
            </a:r>
          </a:p>
          <a:p>
            <a:endParaRPr lang="fr-CA" sz="750"/>
          </a:p>
          <a:p>
            <a:r>
              <a:rPr lang="fr-CA" sz="750"/>
              <a:t>Pixel 12</a:t>
            </a:r>
          </a:p>
          <a:p>
            <a:endParaRPr lang="fr-CA" sz="750"/>
          </a:p>
          <a:p>
            <a:r>
              <a:rPr lang="fr-CA" sz="750"/>
              <a:t>Pixel 13</a:t>
            </a:r>
          </a:p>
          <a:p>
            <a:endParaRPr lang="fr-CA" sz="750"/>
          </a:p>
          <a:p>
            <a:r>
              <a:rPr lang="fr-CA" sz="750"/>
              <a:t>Pixel 14</a:t>
            </a:r>
          </a:p>
          <a:p>
            <a:endParaRPr lang="fr-CA" sz="750"/>
          </a:p>
          <a:p>
            <a:endParaRPr lang="fr-CA" sz="750"/>
          </a:p>
          <a:p>
            <a:endParaRPr lang="fr-CA" sz="750"/>
          </a:p>
          <a:p>
            <a:endParaRPr lang="fr-CA" sz="750"/>
          </a:p>
          <a:p>
            <a:r>
              <a:rPr lang="fr-CA" sz="750"/>
              <a:t>Pixel 784</a:t>
            </a:r>
          </a:p>
        </p:txBody>
      </p:sp>
      <p:sp>
        <p:nvSpPr>
          <p:cNvPr id="7" name="Rectangle 6"/>
          <p:cNvSpPr/>
          <p:nvPr/>
        </p:nvSpPr>
        <p:spPr>
          <a:xfrm>
            <a:off x="6990526" y="5784680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/>
              <a:t>https://ml4a.github.io/ml4a/neural_networks/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4EBDDE-C933-4036-B88C-344745DE8131}"/>
              </a:ext>
            </a:extLst>
          </p:cNvPr>
          <p:cNvSpPr txBox="1"/>
          <p:nvPr/>
        </p:nvSpPr>
        <p:spPr>
          <a:xfrm rot="16200000">
            <a:off x="1485901" y="3431834"/>
            <a:ext cx="16946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latin typeface="Times New Roman"/>
                <a:cs typeface="Times New Roman"/>
              </a:rPr>
              <a:t>linéarisation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C38E38-CEE9-46E7-B065-1995BC9A287C}"/>
              </a:ext>
            </a:extLst>
          </p:cNvPr>
          <p:cNvSpPr txBox="1"/>
          <p:nvPr/>
        </p:nvSpPr>
        <p:spPr>
          <a:xfrm>
            <a:off x="5013786" y="5629920"/>
            <a:ext cx="18682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10 neurones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370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883394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9297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434675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088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971966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8792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525888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358514" y="5515970"/>
            <a:ext cx="6616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(pour </a:t>
            </a:r>
            <a:r>
              <a:rPr lang="fr-CM" altLang="en-US" err="1"/>
              <a:t>stride</a:t>
            </a:r>
            <a:r>
              <a:rPr lang="fr-CM" altLang="en-US"/>
              <a:t> 1) = </a:t>
            </a:r>
            <a:r>
              <a:rPr lang="fr-CM" altLang="en-US" sz="3600" b="1">
                <a:solidFill>
                  <a:srgbClr val="FF0000"/>
                </a:solidFill>
              </a:rPr>
              <a:t>5x5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11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34346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2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5772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434675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2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105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525888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2</a:t>
            </a: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358514" y="5515970"/>
            <a:ext cx="6616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(pour </a:t>
            </a:r>
            <a:r>
              <a:rPr lang="fr-CM" altLang="en-US" err="1"/>
              <a:t>stride</a:t>
            </a:r>
            <a:r>
              <a:rPr lang="fr-CM" altLang="en-US"/>
              <a:t> 2) = </a:t>
            </a:r>
            <a:r>
              <a:rPr lang="fr-CM" altLang="en-US" sz="3600" b="1">
                <a:solidFill>
                  <a:srgbClr val="FF0000"/>
                </a:solidFill>
              </a:rPr>
              <a:t>3x3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84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328576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3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343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99191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3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0721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5616172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2</a:t>
            </a: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155108" y="5536835"/>
            <a:ext cx="401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b="1">
                <a:solidFill>
                  <a:srgbClr val="FF0000"/>
                </a:solidFill>
              </a:rPr>
              <a:t>Combinaison D-F-S invalide!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10290" y="17678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50074" y="176348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2063" y="225987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1847" y="225552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6418" y="27083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6202" y="27040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28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279" y="531958"/>
            <a:ext cx="7886700" cy="994172"/>
          </a:xfrm>
        </p:spPr>
        <p:txBody>
          <a:bodyPr/>
          <a:lstStyle/>
          <a:p>
            <a:r>
              <a:rPr lang="fr-CA" dirty="0"/>
              <a:t>Beaucoup de paramètres </a:t>
            </a:r>
            <a:br>
              <a:rPr lang="fr-CA" dirty="0"/>
            </a:br>
            <a:r>
              <a:rPr lang="fr-CA" dirty="0"/>
              <a:t>(7850 params dans la couche 1)</a:t>
            </a:r>
            <a:endParaRPr lang="en-CA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08710" y="3167063"/>
          <a:ext cx="13239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8710" y="3167063"/>
                        <a:ext cx="1323975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299416"/>
              </p:ext>
            </p:extLst>
          </p:nvPr>
        </p:nvGraphicFramePr>
        <p:xfrm>
          <a:off x="2613354" y="1788899"/>
          <a:ext cx="6164886" cy="399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r:id="rId5" imgW="7695000" imgH="6323760" progId="">
                  <p:embed/>
                </p:oleObj>
              </mc:Choice>
              <mc:Fallback>
                <p:oleObj r:id="rId5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3354" y="1788899"/>
                        <a:ext cx="6164886" cy="399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19991" y="1790605"/>
            <a:ext cx="455574" cy="182357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750" dirty="0">
                <a:latin typeface="Times New Roman"/>
                <a:cs typeface="Times New Roman"/>
              </a:rPr>
              <a:t>Biais</a:t>
            </a:r>
          </a:p>
          <a:p>
            <a:endParaRPr lang="fr-CA" sz="750"/>
          </a:p>
          <a:p>
            <a:r>
              <a:rPr lang="fr-CA" sz="750" dirty="0">
                <a:latin typeface="Times New Roman"/>
                <a:cs typeface="Times New Roman"/>
              </a:rPr>
              <a:t>Pixel 1</a:t>
            </a:r>
          </a:p>
          <a:p>
            <a:endParaRPr lang="fr-CA" sz="750"/>
          </a:p>
          <a:p>
            <a:r>
              <a:rPr lang="fr-CA" sz="750" dirty="0">
                <a:latin typeface="Times New Roman"/>
                <a:cs typeface="Times New Roman"/>
              </a:rPr>
              <a:t>Pixel 2</a:t>
            </a:r>
          </a:p>
          <a:p>
            <a:endParaRPr lang="fr-CA" sz="750"/>
          </a:p>
          <a:p>
            <a:r>
              <a:rPr lang="fr-CA" sz="750" dirty="0">
                <a:latin typeface="Times New Roman"/>
                <a:cs typeface="Times New Roman"/>
              </a:rPr>
              <a:t>Pixel 3</a:t>
            </a:r>
          </a:p>
          <a:p>
            <a:endParaRPr lang="fr-CA" sz="750"/>
          </a:p>
          <a:p>
            <a:r>
              <a:rPr lang="fr-CA" sz="750" dirty="0">
                <a:latin typeface="Times New Roman"/>
                <a:cs typeface="Times New Roman"/>
              </a:rPr>
              <a:t>Pixel 4</a:t>
            </a:r>
          </a:p>
          <a:p>
            <a:endParaRPr lang="fr-CA" sz="750"/>
          </a:p>
          <a:p>
            <a:r>
              <a:rPr lang="fr-CA" sz="750" dirty="0">
                <a:latin typeface="Times New Roman"/>
                <a:cs typeface="Times New Roman"/>
              </a:rPr>
              <a:t>Pixel 5</a:t>
            </a:r>
          </a:p>
          <a:p>
            <a:endParaRPr lang="fr-CA" sz="750"/>
          </a:p>
          <a:p>
            <a:r>
              <a:rPr lang="fr-CA" sz="750" dirty="0">
                <a:latin typeface="Times New Roman"/>
                <a:cs typeface="Times New Roman"/>
              </a:rPr>
              <a:t>Pixel 6</a:t>
            </a:r>
          </a:p>
          <a:p>
            <a:endParaRPr lang="fr-CA" sz="750" dirty="0">
              <a:cs typeface="Times New Roman"/>
            </a:endParaRPr>
          </a:p>
          <a:p>
            <a:r>
              <a:rPr lang="fr-CA" sz="750" dirty="0">
                <a:cs typeface="Times New Roman"/>
              </a:rPr>
              <a:t>Pixel 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8395" y="3346238"/>
            <a:ext cx="5517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/>
              <a:t> </a:t>
            </a:r>
          </a:p>
          <a:p>
            <a:endParaRPr lang="fr-CA" sz="750"/>
          </a:p>
          <a:p>
            <a:r>
              <a:rPr lang="fr-CA" sz="750"/>
              <a:t>Pixel 8</a:t>
            </a:r>
          </a:p>
          <a:p>
            <a:endParaRPr lang="fr-CA" sz="750"/>
          </a:p>
          <a:p>
            <a:r>
              <a:rPr lang="fr-CA" sz="750"/>
              <a:t>Pixel 9</a:t>
            </a:r>
          </a:p>
          <a:p>
            <a:endParaRPr lang="fr-CA" sz="750"/>
          </a:p>
          <a:p>
            <a:r>
              <a:rPr lang="fr-CA" sz="750"/>
              <a:t>Pixel 10</a:t>
            </a:r>
          </a:p>
          <a:p>
            <a:endParaRPr lang="fr-CA" sz="750"/>
          </a:p>
          <a:p>
            <a:r>
              <a:rPr lang="fr-CA" sz="750"/>
              <a:t>Pixel 11</a:t>
            </a:r>
          </a:p>
          <a:p>
            <a:endParaRPr lang="fr-CA" sz="750"/>
          </a:p>
          <a:p>
            <a:r>
              <a:rPr lang="fr-CA" sz="750"/>
              <a:t>Pixel 12</a:t>
            </a:r>
          </a:p>
          <a:p>
            <a:endParaRPr lang="fr-CA" sz="750"/>
          </a:p>
          <a:p>
            <a:r>
              <a:rPr lang="fr-CA" sz="750"/>
              <a:t>Pixel 13</a:t>
            </a:r>
          </a:p>
          <a:p>
            <a:endParaRPr lang="fr-CA" sz="750"/>
          </a:p>
          <a:p>
            <a:r>
              <a:rPr lang="fr-CA" sz="750"/>
              <a:t>Pixel 14</a:t>
            </a:r>
          </a:p>
          <a:p>
            <a:endParaRPr lang="fr-CA" sz="750"/>
          </a:p>
          <a:p>
            <a:endParaRPr lang="fr-CA" sz="750"/>
          </a:p>
          <a:p>
            <a:endParaRPr lang="fr-CA" sz="750"/>
          </a:p>
          <a:p>
            <a:endParaRPr lang="fr-CA" sz="750"/>
          </a:p>
          <a:p>
            <a:r>
              <a:rPr lang="fr-CA" sz="750"/>
              <a:t>Pixel 784</a:t>
            </a:r>
          </a:p>
        </p:txBody>
      </p:sp>
      <p:sp>
        <p:nvSpPr>
          <p:cNvPr id="7" name="Rectangle 6"/>
          <p:cNvSpPr/>
          <p:nvPr/>
        </p:nvSpPr>
        <p:spPr>
          <a:xfrm>
            <a:off x="6990526" y="5784680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/>
              <a:t>https://ml4a.github.io/ml4a/neural_networks/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1548896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D1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D2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34346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935484" y="222950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F2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522937" y="5313231"/>
            <a:ext cx="55579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M" altLang="en-US"/>
              <a:t>Taille de la carte d’activation :</a:t>
            </a:r>
          </a:p>
          <a:p>
            <a:pPr algn="ctr"/>
            <a:r>
              <a:rPr lang="fr-CM" altLang="en-US"/>
              <a:t> </a:t>
            </a:r>
            <a:r>
              <a:rPr lang="fr-CM" altLang="en-US" sz="3600" b="1">
                <a:solidFill>
                  <a:srgbClr val="FF0000"/>
                </a:solidFill>
              </a:rPr>
              <a:t>(D1-F1)</a:t>
            </a:r>
            <a:r>
              <a:rPr lang="en-CA" altLang="en-US" sz="3600" b="1">
                <a:solidFill>
                  <a:srgbClr val="FF0000"/>
                </a:solidFill>
              </a:rPr>
              <a:t>/S</a:t>
            </a:r>
            <a:r>
              <a:rPr lang="fr-CM" altLang="en-US" sz="3600" b="1">
                <a:solidFill>
                  <a:srgbClr val="FF0000"/>
                </a:solidFill>
              </a:rPr>
              <a:t>+1 x (D2-F2)</a:t>
            </a:r>
            <a:r>
              <a:rPr lang="en-CA" altLang="en-US" sz="3600" b="1">
                <a:solidFill>
                  <a:srgbClr val="FF0000"/>
                </a:solidFill>
              </a:rPr>
              <a:t>/S</a:t>
            </a:r>
            <a:r>
              <a:rPr lang="fr-CM" altLang="en-US" sz="3600" b="1">
                <a:solidFill>
                  <a:srgbClr val="FF0000"/>
                </a:solidFill>
              </a:rPr>
              <a:t>+1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7900" y="307169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4230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meraman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20" y="1408357"/>
            <a:ext cx="2872866" cy="22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494990"/>
              </p:ext>
            </p:extLst>
          </p:nvPr>
        </p:nvGraphicFramePr>
        <p:xfrm>
          <a:off x="5167164" y="3694270"/>
          <a:ext cx="1050444" cy="919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1" name="Equation" r:id="rId4" imgW="1117600" imgH="977900" progId="Equation.3">
                  <p:embed/>
                </p:oleObj>
              </mc:Choice>
              <mc:Fallback>
                <p:oleObj name="Equation" r:id="rId4" imgW="1117600" imgH="977900" progId="Equation.3">
                  <p:embed/>
                  <p:pic>
                    <p:nvPicPr>
                      <p:cNvPr id="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164" y="3694270"/>
                        <a:ext cx="1050444" cy="9193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9" descr="gausm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66" y="5271403"/>
            <a:ext cx="1307853" cy="107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6" descr="cameramanGauss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560" y="3716301"/>
            <a:ext cx="1715187" cy="16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545409" y="2697889"/>
            <a:ext cx="1740119" cy="1783654"/>
            <a:chOff x="4172" y="114"/>
            <a:chExt cx="1420" cy="1540"/>
          </a:xfrm>
        </p:grpSpPr>
        <p:pic>
          <p:nvPicPr>
            <p:cNvPr id="7" name="Picture 24" descr="camerama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" y="114"/>
              <a:ext cx="1412" cy="1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32"/>
            <p:cNvSpPr>
              <a:spLocks noChangeArrowheads="1"/>
            </p:cNvSpPr>
            <p:nvPr/>
          </p:nvSpPr>
          <p:spPr bwMode="auto">
            <a:xfrm>
              <a:off x="4172" y="1480"/>
              <a:ext cx="1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CA" altLang="en-US" sz="1200"/>
            </a:p>
          </p:txBody>
        </p:sp>
      </p:grpSp>
      <p:pic>
        <p:nvPicPr>
          <p:cNvPr id="9" name="Picture 17" descr="cameramanPorte5x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17" y="5050322"/>
            <a:ext cx="1730316" cy="16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417253"/>
              </p:ext>
            </p:extLst>
          </p:nvPr>
        </p:nvGraphicFramePr>
        <p:xfrm>
          <a:off x="2339697" y="1930809"/>
          <a:ext cx="8794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2" name="Equation" r:id="rId10" imgW="952200" imgH="711000" progId="Equation.3">
                  <p:embed/>
                </p:oleObj>
              </mc:Choice>
              <mc:Fallback>
                <p:oleObj name="Equation" r:id="rId10" imgW="952200" imgH="7110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697" y="1930809"/>
                        <a:ext cx="879475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cameramanInvGaussSig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17" y="612850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00442"/>
              </p:ext>
            </p:extLst>
          </p:nvPr>
        </p:nvGraphicFramePr>
        <p:xfrm>
          <a:off x="5211094" y="2603102"/>
          <a:ext cx="962584" cy="68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3" name="Equation" r:id="rId13" imgW="838200" imgH="596900" progId="Equation.3">
                  <p:embed/>
                </p:oleObj>
              </mc:Choice>
              <mc:Fallback>
                <p:oleObj name="Equation" r:id="rId13" imgW="838200" imgH="596900" progId="Equation.3">
                  <p:embed/>
                  <p:pic>
                    <p:nvPicPr>
                      <p:cNvPr id="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1094" y="2603102"/>
                        <a:ext cx="962584" cy="6848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60687" y="-224273"/>
            <a:ext cx="930143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fr-CA" altLang="en-US" sz="3400" kern="0"/>
              <a:t>Différents filtres = différentes cartes d’activation</a:t>
            </a:r>
          </a:p>
        </p:txBody>
      </p:sp>
      <p:sp>
        <p:nvSpPr>
          <p:cNvPr id="19" name="Freeform 18"/>
          <p:cNvSpPr/>
          <p:nvPr/>
        </p:nvSpPr>
        <p:spPr>
          <a:xfrm>
            <a:off x="1637211" y="1611086"/>
            <a:ext cx="1672046" cy="975360"/>
          </a:xfrm>
          <a:custGeom>
            <a:avLst/>
            <a:gdLst>
              <a:gd name="connsiteX0" fmla="*/ 0 w 1672046"/>
              <a:gd name="connsiteY0" fmla="*/ 975360 h 975360"/>
              <a:gd name="connsiteX1" fmla="*/ 278675 w 1672046"/>
              <a:gd name="connsiteY1" fmla="*/ 478971 h 975360"/>
              <a:gd name="connsiteX2" fmla="*/ 1672046 w 1672046"/>
              <a:gd name="connsiteY2" fmla="*/ 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046" h="975360">
                <a:moveTo>
                  <a:pt x="0" y="975360"/>
                </a:moveTo>
                <a:cubicBezTo>
                  <a:pt x="0" y="808445"/>
                  <a:pt x="1" y="641531"/>
                  <a:pt x="278675" y="478971"/>
                </a:cubicBezTo>
                <a:cubicBezTo>
                  <a:pt x="557349" y="316411"/>
                  <a:pt x="1114697" y="158205"/>
                  <a:pt x="167204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 19"/>
          <p:cNvSpPr/>
          <p:nvPr/>
        </p:nvSpPr>
        <p:spPr>
          <a:xfrm flipV="1">
            <a:off x="1701270" y="4439735"/>
            <a:ext cx="1672046" cy="831668"/>
          </a:xfrm>
          <a:custGeom>
            <a:avLst/>
            <a:gdLst>
              <a:gd name="connsiteX0" fmla="*/ 0 w 1672046"/>
              <a:gd name="connsiteY0" fmla="*/ 975360 h 975360"/>
              <a:gd name="connsiteX1" fmla="*/ 278675 w 1672046"/>
              <a:gd name="connsiteY1" fmla="*/ 478971 h 975360"/>
              <a:gd name="connsiteX2" fmla="*/ 1672046 w 1672046"/>
              <a:gd name="connsiteY2" fmla="*/ 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046" h="975360">
                <a:moveTo>
                  <a:pt x="0" y="975360"/>
                </a:moveTo>
                <a:cubicBezTo>
                  <a:pt x="0" y="808445"/>
                  <a:pt x="1" y="641531"/>
                  <a:pt x="278675" y="478971"/>
                </a:cubicBezTo>
                <a:cubicBezTo>
                  <a:pt x="557349" y="316411"/>
                  <a:pt x="1114697" y="158205"/>
                  <a:pt x="167204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 20"/>
          <p:cNvSpPr/>
          <p:nvPr/>
        </p:nvSpPr>
        <p:spPr>
          <a:xfrm>
            <a:off x="2339697" y="2455668"/>
            <a:ext cx="4127863" cy="748972"/>
          </a:xfrm>
          <a:custGeom>
            <a:avLst/>
            <a:gdLst>
              <a:gd name="connsiteX0" fmla="*/ 0 w 4127863"/>
              <a:gd name="connsiteY0" fmla="*/ 748972 h 748972"/>
              <a:gd name="connsiteX1" fmla="*/ 2586446 w 4127863"/>
              <a:gd name="connsiteY1" fmla="*/ 104537 h 748972"/>
              <a:gd name="connsiteX2" fmla="*/ 4127863 w 4127863"/>
              <a:gd name="connsiteY2" fmla="*/ 8743 h 7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863" h="748972">
                <a:moveTo>
                  <a:pt x="0" y="748972"/>
                </a:moveTo>
                <a:cubicBezTo>
                  <a:pt x="949234" y="488440"/>
                  <a:pt x="1898469" y="227908"/>
                  <a:pt x="2586446" y="104537"/>
                </a:cubicBezTo>
                <a:cubicBezTo>
                  <a:pt x="3274423" y="-18834"/>
                  <a:pt x="3701143" y="-5046"/>
                  <a:pt x="4127863" y="874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 21"/>
          <p:cNvSpPr/>
          <p:nvPr/>
        </p:nvSpPr>
        <p:spPr>
          <a:xfrm flipV="1">
            <a:off x="2302454" y="4028828"/>
            <a:ext cx="4127863" cy="679268"/>
          </a:xfrm>
          <a:custGeom>
            <a:avLst/>
            <a:gdLst>
              <a:gd name="connsiteX0" fmla="*/ 0 w 4127863"/>
              <a:gd name="connsiteY0" fmla="*/ 748972 h 748972"/>
              <a:gd name="connsiteX1" fmla="*/ 2586446 w 4127863"/>
              <a:gd name="connsiteY1" fmla="*/ 104537 h 748972"/>
              <a:gd name="connsiteX2" fmla="*/ 4127863 w 4127863"/>
              <a:gd name="connsiteY2" fmla="*/ 8743 h 7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863" h="748972">
                <a:moveTo>
                  <a:pt x="0" y="748972"/>
                </a:moveTo>
                <a:cubicBezTo>
                  <a:pt x="949234" y="488440"/>
                  <a:pt x="1898469" y="227908"/>
                  <a:pt x="2586446" y="104537"/>
                </a:cubicBezTo>
                <a:cubicBezTo>
                  <a:pt x="3274423" y="-18834"/>
                  <a:pt x="3701143" y="-5046"/>
                  <a:pt x="4127863" y="874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945927"/>
              </p:ext>
            </p:extLst>
          </p:nvPr>
        </p:nvGraphicFramePr>
        <p:xfrm>
          <a:off x="1390650" y="1624013"/>
          <a:ext cx="6937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4" name="Equation" r:id="rId15" imgW="596880" imgH="241200" progId="Equation.3">
                  <p:embed/>
                </p:oleObj>
              </mc:Choice>
              <mc:Fallback>
                <p:oleObj name="Equation" r:id="rId15" imgW="596880" imgH="2412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1624013"/>
                        <a:ext cx="69373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920894"/>
              </p:ext>
            </p:extLst>
          </p:nvPr>
        </p:nvGraphicFramePr>
        <p:xfrm>
          <a:off x="3975100" y="2760663"/>
          <a:ext cx="7493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5" name="Equation" r:id="rId17" imgW="596880" imgH="228600" progId="Equation.3">
                  <p:embed/>
                </p:oleObj>
              </mc:Choice>
              <mc:Fallback>
                <p:oleObj name="Equation" r:id="rId17" imgW="596880" imgH="2286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760663"/>
                        <a:ext cx="7493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957766"/>
              </p:ext>
            </p:extLst>
          </p:nvPr>
        </p:nvGraphicFramePr>
        <p:xfrm>
          <a:off x="3778801" y="4102726"/>
          <a:ext cx="7493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6" name="Equation" r:id="rId19" imgW="596880" imgH="228600" progId="Equation.3">
                  <p:embed/>
                </p:oleObj>
              </mc:Choice>
              <mc:Fallback>
                <p:oleObj name="Equation" r:id="rId19" imgW="596880" imgH="22860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801" y="4102726"/>
                        <a:ext cx="7493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263509"/>
              </p:ext>
            </p:extLst>
          </p:nvPr>
        </p:nvGraphicFramePr>
        <p:xfrm>
          <a:off x="1335088" y="4948238"/>
          <a:ext cx="7493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7" name="Equation" r:id="rId21" imgW="596880" imgH="241200" progId="Equation.3">
                  <p:embed/>
                </p:oleObj>
              </mc:Choice>
              <mc:Fallback>
                <p:oleObj name="Equation" r:id="rId21" imgW="59688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4948238"/>
                        <a:ext cx="7493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34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93" y="2805891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588668" y="3327979"/>
            <a:ext cx="816621" cy="57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00"/>
          </a:p>
        </p:txBody>
      </p:sp>
      <p:sp>
        <p:nvSpPr>
          <p:cNvPr id="22" name="TextBox 21"/>
          <p:cNvSpPr txBox="1"/>
          <p:nvPr/>
        </p:nvSpPr>
        <p:spPr>
          <a:xfrm>
            <a:off x="322217" y="885231"/>
            <a:ext cx="8551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/>
              <a:t>4 </a:t>
            </a:r>
            <a:r>
              <a:rPr lang="en-CA" sz="2800" b="1" err="1"/>
              <a:t>filtres</a:t>
            </a:r>
            <a:r>
              <a:rPr lang="en-CA" sz="2800" b="1"/>
              <a:t> </a:t>
            </a:r>
            <a:r>
              <a:rPr lang="en-CA" sz="2800"/>
              <a:t>= Couche </a:t>
            </a:r>
            <a:r>
              <a:rPr lang="en-CA" sz="2800" err="1"/>
              <a:t>convolutionnelle</a:t>
            </a:r>
            <a:r>
              <a:rPr lang="en-CA" sz="2800"/>
              <a:t> </a:t>
            </a:r>
            <a:r>
              <a:rPr lang="fr-CA" sz="2800"/>
              <a:t>avec </a:t>
            </a:r>
            <a:r>
              <a:rPr lang="fr-CA" sz="2800" b="1"/>
              <a:t>4 cartes d’activation</a:t>
            </a:r>
            <a:endParaRPr lang="en-CA" sz="2800" b="1"/>
          </a:p>
        </p:txBody>
      </p:sp>
      <p:pic>
        <p:nvPicPr>
          <p:cNvPr id="10" name="Picture 6" descr="cameraman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77" y="2409173"/>
            <a:ext cx="2872866" cy="22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6" descr="cameramanGauss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70" y="2709299"/>
            <a:ext cx="1715187" cy="16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 descr="cameramanPorte5x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56" y="2848979"/>
            <a:ext cx="1730316" cy="16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ameramanInvGaussSi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28" y="3027737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088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ameraman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66" y="2295961"/>
            <a:ext cx="2872866" cy="22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6" descr="cameramanGauss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59" y="2596087"/>
            <a:ext cx="1715187" cy="16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 descr="cameramanPorte5x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45" y="2735767"/>
            <a:ext cx="1730316" cy="16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ameramanInvGaussSi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17" y="2914525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582651"/>
              </p:ext>
            </p:extLst>
          </p:nvPr>
        </p:nvGraphicFramePr>
        <p:xfrm>
          <a:off x="5547765" y="3072436"/>
          <a:ext cx="1768340" cy="176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9" name="Image" r:id="rId7" imgW="2463492" imgH="2463492" progId="">
                  <p:embed/>
                </p:oleObj>
              </mc:Choice>
              <mc:Fallback>
                <p:oleObj name="Image" r:id="rId7" imgW="2463492" imgH="2463492" progId="">
                  <p:embed/>
                  <p:pic>
                    <p:nvPicPr>
                      <p:cNvPr id="15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7765" y="3072436"/>
                        <a:ext cx="1768340" cy="1768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629458"/>
              </p:ext>
            </p:extLst>
          </p:nvPr>
        </p:nvGraphicFramePr>
        <p:xfrm>
          <a:off x="5674071" y="3150630"/>
          <a:ext cx="1772624" cy="1772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0" name="Image" r:id="rId9" imgW="3263492" imgH="3263492" progId="">
                  <p:embed/>
                </p:oleObj>
              </mc:Choice>
              <mc:Fallback>
                <p:oleObj name="Image" r:id="rId9" imgW="3263492" imgH="3263492" progId="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071" y="3150630"/>
                        <a:ext cx="1772624" cy="1772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631674"/>
              </p:ext>
            </p:extLst>
          </p:nvPr>
        </p:nvGraphicFramePr>
        <p:xfrm>
          <a:off x="5844678" y="3287004"/>
          <a:ext cx="1728323" cy="1728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1" name="Image" r:id="rId11" imgW="3250794" imgH="3250794" progId="">
                  <p:embed/>
                </p:oleObj>
              </mc:Choice>
              <mc:Fallback>
                <p:oleObj name="Image" r:id="rId11" imgW="3250794" imgH="3250794" progId="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678" y="3287004"/>
                        <a:ext cx="1728323" cy="1728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6" descr="cameramanHighPassRayon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65" y="3437070"/>
            <a:ext cx="1742774" cy="17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4" descr="camerama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62" y="3150630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644660" y="3643726"/>
            <a:ext cx="816621" cy="57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00"/>
          </a:p>
        </p:txBody>
      </p:sp>
      <p:sp>
        <p:nvSpPr>
          <p:cNvPr id="9" name="TextBox 8"/>
          <p:cNvSpPr txBox="1"/>
          <p:nvPr/>
        </p:nvSpPr>
        <p:spPr>
          <a:xfrm>
            <a:off x="130629" y="885231"/>
            <a:ext cx="874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/>
              <a:t>K </a:t>
            </a:r>
            <a:r>
              <a:rPr lang="en-CA" sz="2800" b="1" err="1"/>
              <a:t>filtres</a:t>
            </a:r>
            <a:r>
              <a:rPr lang="en-CA" sz="2800" b="1"/>
              <a:t> </a:t>
            </a:r>
            <a:r>
              <a:rPr lang="en-CA" sz="2800"/>
              <a:t>= Couche </a:t>
            </a:r>
            <a:r>
              <a:rPr lang="en-CA" sz="2800" err="1"/>
              <a:t>convolutive</a:t>
            </a:r>
            <a:r>
              <a:rPr lang="en-CA" sz="2800"/>
              <a:t> </a:t>
            </a:r>
            <a:r>
              <a:rPr lang="fr-CA" sz="2800"/>
              <a:t>avec </a:t>
            </a:r>
            <a:r>
              <a:rPr lang="fr-CA" sz="2800" b="1"/>
              <a:t>K cartes d’activation</a:t>
            </a:r>
            <a:endParaRPr lang="en-CA" sz="2800" b="1"/>
          </a:p>
        </p:txBody>
      </p:sp>
    </p:spTree>
    <p:extLst>
      <p:ext uri="{BB962C8B-B14F-4D97-AF65-F5344CB8AC3E}">
        <p14:creationId xmlns:p14="http://schemas.microsoft.com/office/powerpoint/2010/main" val="3273904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ameramanInvGaussS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83" y="1906508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43458"/>
              </p:ext>
            </p:extLst>
          </p:nvPr>
        </p:nvGraphicFramePr>
        <p:xfrm>
          <a:off x="4674731" y="2064419"/>
          <a:ext cx="1768340" cy="176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3" name="Image" r:id="rId4" imgW="2463492" imgH="2463492" progId="">
                  <p:embed/>
                </p:oleObj>
              </mc:Choice>
              <mc:Fallback>
                <p:oleObj name="Image" r:id="rId4" imgW="2463492" imgH="2463492" progId="">
                  <p:embed/>
                  <p:pic>
                    <p:nvPicPr>
                      <p:cNvPr id="15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4731" y="2064419"/>
                        <a:ext cx="1768340" cy="1768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70220"/>
              </p:ext>
            </p:extLst>
          </p:nvPr>
        </p:nvGraphicFramePr>
        <p:xfrm>
          <a:off x="4801037" y="2142613"/>
          <a:ext cx="1772624" cy="1772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4" name="Image" r:id="rId6" imgW="3263492" imgH="3263492" progId="">
                  <p:embed/>
                </p:oleObj>
              </mc:Choice>
              <mc:Fallback>
                <p:oleObj name="Image" r:id="rId6" imgW="3263492" imgH="3263492" progId="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1037" y="2142613"/>
                        <a:ext cx="1772624" cy="1772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627719"/>
              </p:ext>
            </p:extLst>
          </p:nvPr>
        </p:nvGraphicFramePr>
        <p:xfrm>
          <a:off x="4971644" y="2278987"/>
          <a:ext cx="1728323" cy="1728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5" name="Image" r:id="rId8" imgW="3250794" imgH="3250794" progId="">
                  <p:embed/>
                </p:oleObj>
              </mc:Choice>
              <mc:Fallback>
                <p:oleObj name="Image" r:id="rId8" imgW="3250794" imgH="3250794" progId="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644" y="2278987"/>
                        <a:ext cx="1728323" cy="1728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6" descr="cameramanHighPassRayon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31" y="2429053"/>
            <a:ext cx="1742774" cy="17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4" descr="cameram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79" y="2157163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555398" y="2679251"/>
            <a:ext cx="816621" cy="57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00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Ex.: taille de filtre : 5x5, 5 cartes d’activation, convolution « </a:t>
            </a:r>
            <a:r>
              <a:rPr lang="fr-CA" err="1"/>
              <a:t>same</a:t>
            </a:r>
            <a:r>
              <a:rPr lang="fr-CA"/>
              <a:t> » 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036357" y="2720662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/>
              <a:t>100 lignes</a:t>
            </a:r>
          </a:p>
          <a:p>
            <a:pPr algn="ctr"/>
            <a:r>
              <a:rPr lang="fr-CA" sz="1400"/>
              <a:t>(hauteur)</a:t>
            </a:r>
            <a:endParaRPr lang="en-CA" sz="140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528746" y="2156187"/>
            <a:ext cx="0" cy="41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28746" y="3432538"/>
            <a:ext cx="1" cy="34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77575" y="3812347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/>
              <a:t>100 colonnes</a:t>
            </a:r>
          </a:p>
          <a:p>
            <a:pPr algn="ctr"/>
            <a:r>
              <a:rPr lang="fr-CA" sz="1400"/>
              <a:t>(largeur)</a:t>
            </a:r>
            <a:endParaRPr lang="en-CA" sz="1400"/>
          </a:p>
        </p:txBody>
      </p:sp>
      <p:cxnSp>
        <p:nvCxnSpPr>
          <p:cNvPr id="33" name="Straight Arrow Connector 32"/>
          <p:cNvCxnSpPr/>
          <p:nvPr/>
        </p:nvCxnSpPr>
        <p:spPr>
          <a:xfrm rot="5400000" flipV="1">
            <a:off x="3264607" y="3760749"/>
            <a:ext cx="0" cy="41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1904872" y="3792593"/>
            <a:ext cx="1" cy="34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24183" y="4490196"/>
            <a:ext cx="4463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10,000 neurones par carte d’activation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50,000 neurones au total</a:t>
            </a: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5x5x5 = 125 paramètres au total</a:t>
            </a:r>
          </a:p>
        </p:txBody>
      </p:sp>
    </p:spTree>
    <p:extLst>
      <p:ext uri="{BB962C8B-B14F-4D97-AF65-F5344CB8AC3E}">
        <p14:creationId xmlns:p14="http://schemas.microsoft.com/office/powerpoint/2010/main" val="758831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</a:t>
            </a:r>
          </a:p>
          <a:p>
            <a:r>
              <a:rPr lang="fr-CA"/>
              <a:t>(1 filtre et 1 carte d’activation, convolution « </a:t>
            </a:r>
            <a:r>
              <a:rPr lang="fr-CA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4032928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116189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44815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850451" y="529509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8" name="Cube 17"/>
          <p:cNvSpPr/>
          <p:nvPr/>
        </p:nvSpPr>
        <p:spPr>
          <a:xfrm>
            <a:off x="1390784" y="3517832"/>
            <a:ext cx="255278" cy="615923"/>
          </a:xfrm>
          <a:prstGeom prst="cube">
            <a:avLst>
              <a:gd name="adj" fmla="val 72095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1606371" y="36165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21" name="TextBox 20"/>
          <p:cNvSpPr txBox="1"/>
          <p:nvPr/>
        </p:nvSpPr>
        <p:spPr>
          <a:xfrm>
            <a:off x="1498393" y="394805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22" name="TextBox 21"/>
          <p:cNvSpPr txBox="1"/>
          <p:nvPr/>
        </p:nvSpPr>
        <p:spPr>
          <a:xfrm>
            <a:off x="1225952" y="408502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sp>
        <p:nvSpPr>
          <p:cNvPr id="3" name="Oval 2"/>
          <p:cNvSpPr/>
          <p:nvPr/>
        </p:nvSpPr>
        <p:spPr>
          <a:xfrm>
            <a:off x="4463160" y="3746405"/>
            <a:ext cx="171682" cy="1622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>
            <a:stCxn id="3" idx="2"/>
            <a:endCxn id="18" idx="0"/>
          </p:cNvCxnSpPr>
          <p:nvPr/>
        </p:nvCxnSpPr>
        <p:spPr>
          <a:xfrm flipH="1" flipV="1">
            <a:off x="1610444" y="3517832"/>
            <a:ext cx="2852716" cy="309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" idx="2"/>
            <a:endCxn id="18" idx="1"/>
          </p:cNvCxnSpPr>
          <p:nvPr/>
        </p:nvCxnSpPr>
        <p:spPr>
          <a:xfrm flipH="1" flipV="1">
            <a:off x="1426402" y="3701875"/>
            <a:ext cx="3036758" cy="125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" idx="2"/>
            <a:endCxn id="21" idx="0"/>
          </p:cNvCxnSpPr>
          <p:nvPr/>
        </p:nvCxnSpPr>
        <p:spPr>
          <a:xfrm flipH="1">
            <a:off x="1642022" y="3827511"/>
            <a:ext cx="2821138" cy="12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2"/>
            <a:endCxn id="18" idx="3"/>
          </p:cNvCxnSpPr>
          <p:nvPr/>
        </p:nvCxnSpPr>
        <p:spPr>
          <a:xfrm flipH="1">
            <a:off x="1426402" y="3827511"/>
            <a:ext cx="3036758" cy="3062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>
                <a:latin typeface="Times New Roman"/>
                <a:cs typeface="Times New Roman"/>
              </a:rPr>
              <a:t>Filtre : 5x5x</a:t>
            </a:r>
            <a:r>
              <a:rPr lang="fr-CA" sz="160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</a:p>
          <a:p>
            <a:r>
              <a:rPr lang="fr-CA" sz="1600">
                <a:latin typeface="Times New Roman"/>
                <a:cs typeface="Times New Roman"/>
              </a:rPr>
              <a:t>Stride : 1</a:t>
            </a:r>
            <a:endParaRPr lang="en-CA"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96631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be 22"/>
          <p:cNvSpPr/>
          <p:nvPr/>
        </p:nvSpPr>
        <p:spPr>
          <a:xfrm>
            <a:off x="4197646" y="2307900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</a:t>
            </a:r>
          </a:p>
          <a:p>
            <a:r>
              <a:rPr lang="fr-CA"/>
              <a:t>(2 filtres et 2 cartes d’activation, 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4891573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974834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5503460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4696648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8" name="Cube 17"/>
          <p:cNvSpPr/>
          <p:nvPr/>
        </p:nvSpPr>
        <p:spPr>
          <a:xfrm>
            <a:off x="1390784" y="3517832"/>
            <a:ext cx="255278" cy="615923"/>
          </a:xfrm>
          <a:prstGeom prst="cube">
            <a:avLst>
              <a:gd name="adj" fmla="val 7209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1606371" y="36165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21" name="TextBox 20"/>
          <p:cNvSpPr txBox="1"/>
          <p:nvPr/>
        </p:nvSpPr>
        <p:spPr>
          <a:xfrm>
            <a:off x="1498393" y="394805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22" name="TextBox 21"/>
          <p:cNvSpPr txBox="1"/>
          <p:nvPr/>
        </p:nvSpPr>
        <p:spPr>
          <a:xfrm>
            <a:off x="1225952" y="408502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sp>
        <p:nvSpPr>
          <p:cNvPr id="3" name="Oval 2"/>
          <p:cNvSpPr/>
          <p:nvPr/>
        </p:nvSpPr>
        <p:spPr>
          <a:xfrm>
            <a:off x="4463160" y="3746405"/>
            <a:ext cx="171682" cy="16221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>
            <a:stCxn id="3" idx="2"/>
            <a:endCxn id="18" idx="0"/>
          </p:cNvCxnSpPr>
          <p:nvPr/>
        </p:nvCxnSpPr>
        <p:spPr>
          <a:xfrm flipH="1" flipV="1">
            <a:off x="1610444" y="3517832"/>
            <a:ext cx="2852716" cy="309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" idx="2"/>
            <a:endCxn id="18" idx="1"/>
          </p:cNvCxnSpPr>
          <p:nvPr/>
        </p:nvCxnSpPr>
        <p:spPr>
          <a:xfrm flipH="1" flipV="1">
            <a:off x="1426402" y="3701875"/>
            <a:ext cx="3036758" cy="125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" idx="2"/>
            <a:endCxn id="21" idx="0"/>
          </p:cNvCxnSpPr>
          <p:nvPr/>
        </p:nvCxnSpPr>
        <p:spPr>
          <a:xfrm flipH="1">
            <a:off x="1642022" y="3827511"/>
            <a:ext cx="2821138" cy="12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2"/>
            <a:endCxn id="18" idx="3"/>
          </p:cNvCxnSpPr>
          <p:nvPr/>
        </p:nvCxnSpPr>
        <p:spPr>
          <a:xfrm flipH="1">
            <a:off x="1426402" y="3827511"/>
            <a:ext cx="3036758" cy="3062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>
            <a:off x="4002721" y="52862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40236134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be 26"/>
          <p:cNvSpPr/>
          <p:nvPr/>
        </p:nvSpPr>
        <p:spPr>
          <a:xfrm>
            <a:off x="3714352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3946832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ube 23"/>
          <p:cNvSpPr/>
          <p:nvPr/>
        </p:nvSpPr>
        <p:spPr>
          <a:xfrm>
            <a:off x="419413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>
            <a:off x="442661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Cube 22"/>
          <p:cNvSpPr/>
          <p:nvPr/>
        </p:nvSpPr>
        <p:spPr>
          <a:xfrm>
            <a:off x="465909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</a:t>
            </a:r>
          </a:p>
          <a:p>
            <a:r>
              <a:rPr lang="fr-CA"/>
              <a:t>(6 filtres et 6 cartes d’activation, convolution « </a:t>
            </a:r>
            <a:r>
              <a:rPr lang="fr-CA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4891573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974834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5503460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4073055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sp>
        <p:nvSpPr>
          <p:cNvPr id="30" name="Rectangle 29"/>
          <p:cNvSpPr/>
          <p:nvPr/>
        </p:nvSpPr>
        <p:spPr>
          <a:xfrm>
            <a:off x="4194133" y="1736689"/>
            <a:ext cx="2258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6 cartes d’activation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8" name="Group 7"/>
          <p:cNvGrpSpPr/>
          <p:nvPr/>
        </p:nvGrpSpPr>
        <p:grpSpPr>
          <a:xfrm>
            <a:off x="6287685" y="4210177"/>
            <a:ext cx="3001796" cy="2651605"/>
            <a:chOff x="6287685" y="4210177"/>
            <a:chExt cx="3001796" cy="2651605"/>
          </a:xfrm>
        </p:grpSpPr>
        <p:sp>
          <p:nvSpPr>
            <p:cNvPr id="6" name="12-Point Star 5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15671" y="5063133"/>
              <a:ext cx="241925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Combien de neurones</a:t>
              </a:r>
            </a:p>
            <a:p>
              <a:pPr algn="ctr"/>
              <a:r>
                <a:rPr lang="fr-CA" sz="2000"/>
                <a:t>et de paramètres</a:t>
              </a:r>
            </a:p>
            <a:p>
              <a:pPr algn="ctr"/>
              <a:r>
                <a:rPr lang="fr-CA" sz="2000"/>
                <a:t>au total?</a:t>
              </a:r>
              <a:endParaRPr lang="en-CA" sz="2000"/>
            </a:p>
          </p:txBody>
        </p:sp>
      </p:grpSp>
    </p:spTree>
    <p:extLst>
      <p:ext uri="{BB962C8B-B14F-4D97-AF65-F5344CB8AC3E}">
        <p14:creationId xmlns:p14="http://schemas.microsoft.com/office/powerpoint/2010/main" val="32250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be 26"/>
          <p:cNvSpPr/>
          <p:nvPr/>
        </p:nvSpPr>
        <p:spPr>
          <a:xfrm>
            <a:off x="3714352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3946832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ube 23"/>
          <p:cNvSpPr/>
          <p:nvPr/>
        </p:nvSpPr>
        <p:spPr>
          <a:xfrm>
            <a:off x="419413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>
            <a:off x="442661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Cube 22"/>
          <p:cNvSpPr/>
          <p:nvPr/>
        </p:nvSpPr>
        <p:spPr>
          <a:xfrm>
            <a:off x="465909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</a:t>
            </a:r>
          </a:p>
          <a:p>
            <a:r>
              <a:rPr lang="fr-CA"/>
              <a:t>(6 filtres et 6 carte d’activation, 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4891573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974834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5503460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4073055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sp>
        <p:nvSpPr>
          <p:cNvPr id="30" name="Rectangle 29"/>
          <p:cNvSpPr/>
          <p:nvPr/>
        </p:nvSpPr>
        <p:spPr>
          <a:xfrm>
            <a:off x="4194133" y="1736689"/>
            <a:ext cx="2258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6 cartes d’activation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25" name="Group 24"/>
          <p:cNvGrpSpPr/>
          <p:nvPr/>
        </p:nvGrpSpPr>
        <p:grpSpPr>
          <a:xfrm>
            <a:off x="5858272" y="3785841"/>
            <a:ext cx="3431209" cy="3075942"/>
            <a:chOff x="6287685" y="4210177"/>
            <a:chExt cx="3001796" cy="2651605"/>
          </a:xfrm>
        </p:grpSpPr>
        <p:sp>
          <p:nvSpPr>
            <p:cNvPr id="29" name="12-Point Star 28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38820" y="5260499"/>
              <a:ext cx="2899525" cy="636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100x100x6=60,000 neurones</a:t>
              </a:r>
            </a:p>
            <a:p>
              <a:pPr algn="ctr"/>
              <a:r>
                <a:rPr lang="fr-CA" sz="2000"/>
                <a:t>6x5x5x1=150 paramètres</a:t>
              </a:r>
              <a:endParaRPr lang="en-CA" sz="2000"/>
            </a:p>
          </p:txBody>
        </p:sp>
      </p:grpSp>
    </p:spTree>
    <p:extLst>
      <p:ext uri="{BB962C8B-B14F-4D97-AF65-F5344CB8AC3E}">
        <p14:creationId xmlns:p14="http://schemas.microsoft.com/office/powerpoint/2010/main" val="37042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simplifiée</a:t>
            </a:r>
          </a:p>
          <a:p>
            <a:r>
              <a:rPr lang="fr-CA"/>
              <a:t>(6 filtres et 6 carte d’activation, 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5" name="TextBox 14"/>
          <p:cNvSpPr txBox="1"/>
          <p:nvPr/>
        </p:nvSpPr>
        <p:spPr>
          <a:xfrm>
            <a:off x="4934953" y="3130367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432338" y="4628708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sp>
        <p:nvSpPr>
          <p:cNvPr id="30" name="Rectangle 29"/>
          <p:cNvSpPr/>
          <p:nvPr/>
        </p:nvSpPr>
        <p:spPr>
          <a:xfrm>
            <a:off x="3927103" y="1552023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6 cartes d’activation</a:t>
            </a:r>
          </a:p>
          <a:p>
            <a:r>
              <a:rPr lang="fr-CA" sz="2000"/>
              <a:t>(</a:t>
            </a:r>
            <a:r>
              <a:rPr lang="fr-CA" sz="2000" b="1">
                <a:solidFill>
                  <a:srgbClr val="FF0000"/>
                </a:solidFill>
              </a:rPr>
              <a:t>bloc </a:t>
            </a:r>
            <a:r>
              <a:rPr lang="fr-CA" sz="2000" b="1" err="1">
                <a:solidFill>
                  <a:srgbClr val="FF0000"/>
                </a:solidFill>
              </a:rPr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25" name="Group 24"/>
          <p:cNvGrpSpPr/>
          <p:nvPr/>
        </p:nvGrpSpPr>
        <p:grpSpPr>
          <a:xfrm>
            <a:off x="5858272" y="3785841"/>
            <a:ext cx="3431209" cy="3075942"/>
            <a:chOff x="6287685" y="4210177"/>
            <a:chExt cx="3001796" cy="2651605"/>
          </a:xfrm>
        </p:grpSpPr>
        <p:sp>
          <p:nvSpPr>
            <p:cNvPr id="29" name="12-Point Star 28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38820" y="5260499"/>
              <a:ext cx="2899525" cy="636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100x100x6=60,000 neurones</a:t>
              </a:r>
            </a:p>
            <a:p>
              <a:pPr algn="ctr"/>
              <a:r>
                <a:rPr lang="fr-CA" sz="2000"/>
                <a:t>6x5x5x1=150 paramètres</a:t>
              </a:r>
              <a:endParaRPr lang="en-CA" sz="2000"/>
            </a:p>
          </p:txBody>
        </p:sp>
      </p:grpSp>
      <p:sp>
        <p:nvSpPr>
          <p:cNvPr id="34" name="Cube 3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009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67593" y="2276857"/>
          <a:ext cx="4659088" cy="290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r:id="rId3" imgW="7695000" imgH="6323760" progId="">
                  <p:embed/>
                </p:oleObj>
              </mc:Choice>
              <mc:Fallback>
                <p:oleObj r:id="rId3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593" y="2276857"/>
                        <a:ext cx="4659088" cy="290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6346" y="2381951"/>
            <a:ext cx="389850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/>
              <a:t>Pixel 1</a:t>
            </a:r>
          </a:p>
          <a:p>
            <a:endParaRPr lang="fr-CA" sz="563"/>
          </a:p>
          <a:p>
            <a:r>
              <a:rPr lang="fr-CA" sz="563"/>
              <a:t>Pixel 2</a:t>
            </a:r>
          </a:p>
          <a:p>
            <a:endParaRPr lang="fr-CA" sz="563"/>
          </a:p>
          <a:p>
            <a:r>
              <a:rPr lang="fr-CA" sz="563"/>
              <a:t>Pixel 3</a:t>
            </a:r>
          </a:p>
          <a:p>
            <a:endParaRPr lang="fr-CA" sz="563"/>
          </a:p>
          <a:p>
            <a:r>
              <a:rPr lang="fr-CA" sz="563"/>
              <a:t>Pixel 4</a:t>
            </a:r>
          </a:p>
          <a:p>
            <a:endParaRPr lang="fr-CA" sz="563"/>
          </a:p>
          <a:p>
            <a:r>
              <a:rPr lang="fr-CA" sz="563"/>
              <a:t>Pixel 5</a:t>
            </a:r>
          </a:p>
          <a:p>
            <a:endParaRPr lang="fr-CA" sz="563"/>
          </a:p>
          <a:p>
            <a:r>
              <a:rPr lang="fr-CA" sz="563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015" y="3486158"/>
            <a:ext cx="537327" cy="1824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/>
              <a:t>Pixel 7</a:t>
            </a:r>
          </a:p>
          <a:p>
            <a:endParaRPr lang="fr-CA" sz="563"/>
          </a:p>
          <a:p>
            <a:r>
              <a:rPr lang="fr-CA" sz="563"/>
              <a:t>Pixel 8</a:t>
            </a:r>
          </a:p>
          <a:p>
            <a:endParaRPr lang="fr-CA" sz="563"/>
          </a:p>
          <a:p>
            <a:r>
              <a:rPr lang="fr-CA" sz="563"/>
              <a:t>Pixel 9</a:t>
            </a:r>
          </a:p>
          <a:p>
            <a:endParaRPr lang="fr-CA" sz="563"/>
          </a:p>
          <a:p>
            <a:r>
              <a:rPr lang="fr-CA" sz="563"/>
              <a:t>Pixel 10</a:t>
            </a:r>
          </a:p>
          <a:p>
            <a:endParaRPr lang="fr-CA" sz="563"/>
          </a:p>
          <a:p>
            <a:r>
              <a:rPr lang="fr-CA" sz="563"/>
              <a:t>Pixel 11</a:t>
            </a:r>
          </a:p>
          <a:p>
            <a:endParaRPr lang="fr-CA" sz="563"/>
          </a:p>
          <a:p>
            <a:r>
              <a:rPr lang="fr-CA" sz="563"/>
              <a:t>Pixel 12</a:t>
            </a:r>
          </a:p>
          <a:p>
            <a:endParaRPr lang="fr-CA" sz="563"/>
          </a:p>
          <a:p>
            <a:r>
              <a:rPr lang="fr-CA" sz="563"/>
              <a:t>Pixel 13</a:t>
            </a:r>
          </a:p>
          <a:p>
            <a:endParaRPr lang="fr-CA" sz="563"/>
          </a:p>
          <a:p>
            <a:r>
              <a:rPr lang="fr-CA" sz="563"/>
              <a:t>Pixel 14</a:t>
            </a:r>
          </a:p>
          <a:p>
            <a:endParaRPr lang="fr-CA" sz="563"/>
          </a:p>
          <a:p>
            <a:endParaRPr lang="fr-CA" sz="563"/>
          </a:p>
          <a:p>
            <a:endParaRPr lang="fr-CA" sz="563"/>
          </a:p>
          <a:p>
            <a:endParaRPr lang="fr-CA" sz="563"/>
          </a:p>
          <a:p>
            <a:r>
              <a:rPr lang="fr-CA" sz="563"/>
              <a:t>Pixel 65536</a:t>
            </a:r>
          </a:p>
        </p:txBody>
      </p:sp>
      <p:sp>
        <p:nvSpPr>
          <p:cNvPr id="7" name="Rectangle 6"/>
          <p:cNvSpPr/>
          <p:nvPr/>
        </p:nvSpPr>
        <p:spPr>
          <a:xfrm>
            <a:off x="6385895" y="5195761"/>
            <a:ext cx="1632178" cy="187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19"/>
              <a:t>https://ml4a.github.io/ml4a/neural_networks/</a:t>
            </a:r>
          </a:p>
        </p:txBody>
      </p:sp>
      <p:pic>
        <p:nvPicPr>
          <p:cNvPr id="685061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800351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8279" y="45434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/>
              <a:t>256x256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79269" y="872910"/>
            <a:ext cx="6839898" cy="370672"/>
          </a:xfrm>
        </p:spPr>
        <p:txBody>
          <a:bodyPr>
            <a:noAutofit/>
          </a:bodyPr>
          <a:lstStyle/>
          <a:p>
            <a:r>
              <a:rPr lang="en-CA" dirty="0"/>
              <a:t>Beaucoup trop de </a:t>
            </a:r>
            <a:r>
              <a:rPr lang="fr-CA" dirty="0"/>
              <a:t>paramètres</a:t>
            </a:r>
            <a:br>
              <a:rPr lang="fr-CA" dirty="0"/>
            </a:br>
            <a:r>
              <a:rPr lang="fr-CA" dirty="0"/>
              <a:t>(655,370 params dans la couche 1)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1581150" y="6130834"/>
            <a:ext cx="440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Image médicale (IRM de cerveau)</a:t>
            </a:r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3283015" y="2160127"/>
            <a:ext cx="31771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500"/>
              <a:t>Biais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127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simplifiée</a:t>
            </a:r>
          </a:p>
          <a:p>
            <a:r>
              <a:rPr lang="fr-CA"/>
              <a:t>(6 filtres et 6 cartes d’activation, convolution « </a:t>
            </a:r>
            <a:r>
              <a:rPr lang="fr-CA" b="1" i="1" u="sng" err="1"/>
              <a:t>valid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621785" y="2564422"/>
            <a:ext cx="1152919" cy="2461101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858061" y="31201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96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483634" y="4628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96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536791" y="51258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22" name="Group 21"/>
          <p:cNvGrpSpPr/>
          <p:nvPr/>
        </p:nvGrpSpPr>
        <p:grpSpPr>
          <a:xfrm>
            <a:off x="6287685" y="4210177"/>
            <a:ext cx="3001796" cy="2651605"/>
            <a:chOff x="6287685" y="4210177"/>
            <a:chExt cx="3001796" cy="2651605"/>
          </a:xfrm>
        </p:grpSpPr>
        <p:sp>
          <p:nvSpPr>
            <p:cNvPr id="23" name="12-Point Star 22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15671" y="5063133"/>
              <a:ext cx="241925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Combien de neurones</a:t>
              </a:r>
            </a:p>
            <a:p>
              <a:pPr algn="ctr"/>
              <a:r>
                <a:rPr lang="fr-CA" sz="2000"/>
                <a:t>et de paramètres</a:t>
              </a:r>
            </a:p>
            <a:p>
              <a:pPr algn="ctr"/>
              <a:r>
                <a:rPr lang="fr-CA" sz="2000"/>
                <a:t>au total?</a:t>
              </a:r>
              <a:endParaRPr lang="en-CA" sz="200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3927103" y="1552023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</a:t>
            </a:r>
            <a:r>
              <a:rPr lang="fr-CA" sz="2000" b="1">
                <a:solidFill>
                  <a:srgbClr val="FF0000"/>
                </a:solidFill>
              </a:rPr>
              <a:t>bloc </a:t>
            </a:r>
            <a:r>
              <a:rPr lang="fr-CA" sz="2000" b="1" err="1">
                <a:solidFill>
                  <a:srgbClr val="FF0000"/>
                </a:solidFill>
              </a:rPr>
              <a:t>convolutif</a:t>
            </a:r>
            <a:r>
              <a:rPr lang="fr-CA" sz="2000"/>
              <a:t>)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52119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simplifiée</a:t>
            </a:r>
          </a:p>
          <a:p>
            <a:r>
              <a:rPr lang="fr-CA"/>
              <a:t>(6 filtres et 6 cartes d’activation, convolution « </a:t>
            </a:r>
            <a:r>
              <a:rPr lang="fr-CA" b="1" i="1" u="sng" err="1"/>
              <a:t>valid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621785" y="2564422"/>
            <a:ext cx="1152919" cy="2461101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858061" y="31201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96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483634" y="4628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96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536791" y="51258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25" name="Group 24"/>
          <p:cNvGrpSpPr/>
          <p:nvPr/>
        </p:nvGrpSpPr>
        <p:grpSpPr>
          <a:xfrm>
            <a:off x="5858272" y="3785841"/>
            <a:ext cx="3431209" cy="3075942"/>
            <a:chOff x="6287685" y="4210177"/>
            <a:chExt cx="3001796" cy="2651605"/>
          </a:xfrm>
        </p:grpSpPr>
        <p:sp>
          <p:nvSpPr>
            <p:cNvPr id="29" name="12-Point Star 28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10866" y="5260499"/>
              <a:ext cx="2555432" cy="610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96x96x6=55,296 neurones</a:t>
              </a:r>
            </a:p>
            <a:p>
              <a:pPr algn="ctr"/>
              <a:r>
                <a:rPr lang="fr-CA" sz="2000"/>
                <a:t>6x5x5x1=150 paramètres</a:t>
              </a:r>
              <a:endParaRPr lang="en-CA" sz="200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927103" y="1552023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</a:t>
            </a:r>
            <a:r>
              <a:rPr lang="fr-CA" sz="2000" b="1">
                <a:solidFill>
                  <a:srgbClr val="FF0000"/>
                </a:solidFill>
              </a:rPr>
              <a:t>bloc </a:t>
            </a:r>
            <a:r>
              <a:rPr lang="fr-CA" sz="2000" b="1" err="1">
                <a:solidFill>
                  <a:srgbClr val="FF0000"/>
                </a:solidFill>
              </a:rPr>
              <a:t>convolutif</a:t>
            </a:r>
            <a:r>
              <a:rPr lang="fr-CA" sz="2000"/>
              <a:t>)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6429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09006"/>
            <a:ext cx="7772400" cy="1143000"/>
          </a:xfrm>
        </p:spPr>
        <p:txBody>
          <a:bodyPr/>
          <a:lstStyle/>
          <a:p>
            <a:r>
              <a:rPr lang="fr-CA"/>
              <a:t>Image noir/blanc vs. couleur</a:t>
            </a:r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131810"/>
              </p:ext>
            </p:extLst>
          </p:nvPr>
        </p:nvGraphicFramePr>
        <p:xfrm>
          <a:off x="428670" y="3018379"/>
          <a:ext cx="832769" cy="1119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5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670" y="3018379"/>
                        <a:ext cx="832769" cy="1119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792615"/>
              </p:ext>
            </p:extLst>
          </p:nvPr>
        </p:nvGraphicFramePr>
        <p:xfrm>
          <a:off x="1337009" y="2284376"/>
          <a:ext cx="2871631" cy="2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6" r:id="rId5" imgW="7275960" imgH="6273000" progId="">
                  <p:embed/>
                </p:oleObj>
              </mc:Choice>
              <mc:Fallback>
                <p:oleObj r:id="rId5" imgW="7275960" imgH="627300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7009" y="2284376"/>
                        <a:ext cx="2871631" cy="2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16568" y="4925068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/>
              <a:t>https://ml4a.github.io/ml4a/neural_networks/</a:t>
            </a:r>
          </a:p>
        </p:txBody>
      </p:sp>
      <p:pic>
        <p:nvPicPr>
          <p:cNvPr id="3" name="Image 4" descr="Une image contenant texte, intérieur, très coloré&#10;&#10;Description générée automatiquement">
            <a:extLst>
              <a:ext uri="{FF2B5EF4-FFF2-40B4-BE49-F238E27FC236}">
                <a16:creationId xmlns:a16="http://schemas.microsoft.com/office/drawing/2014/main" id="{0A55CF86-520C-4BD1-8643-3E43E2749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094" y="2193305"/>
            <a:ext cx="4264051" cy="26508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C1C48C-D081-406F-B415-9710CACA20EE}"/>
              </a:ext>
            </a:extLst>
          </p:cNvPr>
          <p:cNvSpPr/>
          <p:nvPr/>
        </p:nvSpPr>
        <p:spPr>
          <a:xfrm>
            <a:off x="5139055" y="4981746"/>
            <a:ext cx="3129383" cy="21544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CA" sz="800">
                <a:latin typeface="Times New Roman"/>
                <a:cs typeface="Times New Roman"/>
              </a:rPr>
              <a:t>https://www.kdnuggets.com/2019/12/convert-rgb-image-grayscale.html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A4B1DF-8199-456F-9A6C-1559C2F78DA5}"/>
              </a:ext>
            </a:extLst>
          </p:cNvPr>
          <p:cNvSpPr txBox="1"/>
          <p:nvPr/>
        </p:nvSpPr>
        <p:spPr>
          <a:xfrm>
            <a:off x="744367" y="5259690"/>
            <a:ext cx="2563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 "canal" (</a:t>
            </a:r>
            <a:r>
              <a:rPr lang="fr-FR" i="1" err="1">
                <a:latin typeface="Times New Roman"/>
                <a:cs typeface="Times New Roman"/>
              </a:rPr>
              <a:t>channel</a:t>
            </a:r>
            <a:r>
              <a:rPr lang="fr-FR" i="1">
                <a:latin typeface="Times New Roman"/>
                <a:cs typeface="Times New Roman"/>
              </a:rPr>
              <a:t>)</a:t>
            </a:r>
            <a:endParaRPr lang="fr-FR"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8BF82C-8D65-4FEC-BDC3-88273C946F33}"/>
              </a:ext>
            </a:extLst>
          </p:cNvPr>
          <p:cNvSpPr txBox="1"/>
          <p:nvPr/>
        </p:nvSpPr>
        <p:spPr>
          <a:xfrm>
            <a:off x="5136887" y="5259690"/>
            <a:ext cx="29226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3"canaux" (</a:t>
            </a:r>
            <a:r>
              <a:rPr lang="fr-FR" i="1">
                <a:latin typeface="Times New Roman"/>
                <a:cs typeface="Times New Roman"/>
              </a:rPr>
              <a:t>channels)</a:t>
            </a:r>
            <a:endParaRPr lang="fr-FR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>
                <a:latin typeface="Times New Roman"/>
                <a:cs typeface="Times New Roman"/>
              </a:rPr>
              <a:t>Filtre : </a:t>
            </a:r>
            <a:r>
              <a:rPr lang="fr-CA" sz="1600" b="1">
                <a:latin typeface="Times New Roman"/>
                <a:cs typeface="Times New Roman"/>
              </a:rPr>
              <a:t>5x5x</a:t>
            </a:r>
            <a:r>
              <a:rPr lang="fr-CA" sz="1600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</a:p>
          <a:p>
            <a:r>
              <a:rPr lang="fr-CA" sz="1600">
                <a:latin typeface="Times New Roman"/>
                <a:cs typeface="Times New Roman"/>
              </a:rPr>
              <a:t>Stride :</a:t>
            </a:r>
            <a:r>
              <a:rPr lang="fr-CA" sz="1600" b="1">
                <a:latin typeface="Times New Roman"/>
                <a:cs typeface="Times New Roman"/>
              </a:rPr>
              <a:t> 1</a:t>
            </a:r>
            <a:endParaRPr lang="en-CA" sz="1600" b="1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92269" y="164825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886691"/>
              </p:ext>
            </p:extLst>
          </p:nvPr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69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6287685" y="4210177"/>
            <a:ext cx="3001796" cy="2651605"/>
            <a:chOff x="6287685" y="4210177"/>
            <a:chExt cx="3001796" cy="2651605"/>
          </a:xfrm>
        </p:grpSpPr>
        <p:sp>
          <p:nvSpPr>
            <p:cNvPr id="23" name="12-Point Star 22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15671" y="5063133"/>
              <a:ext cx="241925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Combien de neurones</a:t>
              </a:r>
            </a:p>
            <a:p>
              <a:pPr algn="ctr"/>
              <a:r>
                <a:rPr lang="fr-CA" sz="2000"/>
                <a:t>et de paramètres</a:t>
              </a:r>
            </a:p>
            <a:p>
              <a:pPr algn="ctr"/>
              <a:r>
                <a:rPr lang="fr-CA" sz="2000"/>
                <a:t>au total?</a:t>
              </a:r>
              <a:endParaRPr lang="en-CA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868915" y="1753982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/>
              <a:t>Exemples cifar10</a:t>
            </a:r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6851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/>
              <a:t>Filtre : </a:t>
            </a:r>
            <a:r>
              <a:rPr lang="fr-CA" sz="1600" b="1"/>
              <a:t>5x5x3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sp>
        <p:nvSpPr>
          <p:cNvPr id="30" name="Rectangle 29"/>
          <p:cNvSpPr/>
          <p:nvPr/>
        </p:nvSpPr>
        <p:spPr>
          <a:xfrm>
            <a:off x="3892269" y="164825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82379" y="5167061"/>
              <a:ext cx="279756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32x32x6=6,144 neurones</a:t>
              </a:r>
            </a:p>
            <a:p>
              <a:pPr algn="ctr"/>
              <a:r>
                <a:rPr lang="fr-CA" sz="2000"/>
                <a:t>6x5x5x</a:t>
              </a:r>
              <a:r>
                <a:rPr lang="fr-CA" sz="2000" b="1" u="sng"/>
                <a:t>3</a:t>
              </a:r>
              <a:r>
                <a:rPr lang="fr-CA" sz="2000"/>
                <a:t>=</a:t>
              </a:r>
              <a:r>
                <a:rPr lang="fr-CA" sz="2000" b="1" u="sng"/>
                <a:t>450</a:t>
              </a:r>
              <a:r>
                <a:rPr lang="fr-CA" sz="2000"/>
                <a:t> paramètres</a:t>
              </a:r>
              <a:endParaRPr lang="en-CA" sz="200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3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61BAC654-96C3-4E43-9B4D-9703FEBD3EF2}"/>
              </a:ext>
            </a:extLst>
          </p:cNvPr>
          <p:cNvSpPr/>
          <p:nvPr/>
        </p:nvSpPr>
        <p:spPr>
          <a:xfrm rot="-1620000">
            <a:off x="5538740" y="5713834"/>
            <a:ext cx="982413" cy="226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5F09E84B-ACA2-40A8-A3A6-9E2FE2460AA7}"/>
              </a:ext>
            </a:extLst>
          </p:cNvPr>
          <p:cNvSpPr/>
          <p:nvPr/>
        </p:nvSpPr>
        <p:spPr>
          <a:xfrm rot="18600000">
            <a:off x="6436137" y="5883867"/>
            <a:ext cx="982413" cy="226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A5CEAA-EA14-4EFE-84D8-BED0DE5D6938}"/>
              </a:ext>
            </a:extLst>
          </p:cNvPr>
          <p:cNvSpPr txBox="1"/>
          <p:nvPr/>
        </p:nvSpPr>
        <p:spPr>
          <a:xfrm>
            <a:off x="4864127" y="6262176"/>
            <a:ext cx="17324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"</a:t>
            </a:r>
            <a:r>
              <a:rPr lang="fr-FR" dirty="0" err="1">
                <a:latin typeface="Times New Roman"/>
                <a:cs typeface="Times New Roman"/>
              </a:rPr>
              <a:t>channel</a:t>
            </a:r>
            <a:r>
              <a:rPr lang="fr-FR" dirty="0">
                <a:latin typeface="Times New Roman"/>
                <a:cs typeface="Times New Roman"/>
              </a:rPr>
              <a:t> in"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8209A08-6953-4B82-8F77-EF3BD1EB62FB}"/>
              </a:ext>
            </a:extLst>
          </p:cNvPr>
          <p:cNvSpPr txBox="1"/>
          <p:nvPr/>
        </p:nvSpPr>
        <p:spPr>
          <a:xfrm>
            <a:off x="3787252" y="5704845"/>
            <a:ext cx="18646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"</a:t>
            </a:r>
            <a:r>
              <a:rPr lang="fr-FR" dirty="0" err="1">
                <a:latin typeface="Times New Roman"/>
                <a:cs typeface="Times New Roman"/>
              </a:rPr>
              <a:t>channel</a:t>
            </a:r>
            <a:r>
              <a:rPr lang="fr-FR" dirty="0">
                <a:latin typeface="Times New Roman"/>
                <a:cs typeface="Times New Roman"/>
              </a:rPr>
              <a:t> out"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28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/>
              <a:t>Filtre : </a:t>
            </a:r>
            <a:r>
              <a:rPr lang="fr-CA" sz="1600" b="1"/>
              <a:t>5x5x3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sp>
        <p:nvSpPr>
          <p:cNvPr id="30" name="Rectangle 29"/>
          <p:cNvSpPr/>
          <p:nvPr/>
        </p:nvSpPr>
        <p:spPr>
          <a:xfrm>
            <a:off x="3816378" y="160597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0748" y="5167061"/>
              <a:ext cx="2380833" cy="637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Qu’arrivera-t-il si on</a:t>
              </a:r>
            </a:p>
            <a:p>
              <a:pPr algn="ctr"/>
              <a:r>
                <a:rPr lang="fr-CA" sz="2000"/>
                <a:t>utilise une </a:t>
              </a:r>
              <a:r>
                <a:rPr lang="fr-CA" sz="2000" b="1" u="sng" err="1"/>
                <a:t>stride</a:t>
              </a:r>
              <a:r>
                <a:rPr lang="fr-CA" sz="2000" b="1" u="sng"/>
                <a:t> de 3?</a:t>
              </a:r>
              <a:endParaRPr lang="en-CA" sz="2000" b="1" u="sng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7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3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/>
              <a:t>Filtre : </a:t>
            </a:r>
            <a:r>
              <a:rPr lang="fr-CA" sz="1600" b="1"/>
              <a:t>5x5x3</a:t>
            </a:r>
          </a:p>
          <a:p>
            <a:r>
              <a:rPr lang="fr-CA" sz="1600">
                <a:latin typeface="Times New Roman"/>
                <a:cs typeface="Times New Roman"/>
              </a:rPr>
              <a:t>Stride :</a:t>
            </a:r>
            <a:r>
              <a:rPr lang="fr-CA" sz="1600" b="1">
                <a:latin typeface="Times New Roman"/>
                <a:cs typeface="Times New Roman"/>
              </a:rPr>
              <a:t> 3</a:t>
            </a:r>
            <a:endParaRPr lang="en-CA" sz="1600" b="1"/>
          </a:p>
        </p:txBody>
      </p:sp>
      <p:sp>
        <p:nvSpPr>
          <p:cNvPr id="30" name="Rectangle 29"/>
          <p:cNvSpPr/>
          <p:nvPr/>
        </p:nvSpPr>
        <p:spPr>
          <a:xfrm>
            <a:off x="3816378" y="160597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88942" y="4674145"/>
              <a:ext cx="2511355" cy="14137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M" altLang="en-US" sz="3200" b="1">
                  <a:solidFill>
                    <a:srgbClr val="FF0000"/>
                  </a:solidFill>
                </a:rPr>
                <a:t>(D-F)</a:t>
              </a:r>
              <a:r>
                <a:rPr lang="en-CA" altLang="en-US" sz="3200" b="1">
                  <a:solidFill>
                    <a:srgbClr val="FF0000"/>
                  </a:solidFill>
                </a:rPr>
                <a:t>/S</a:t>
              </a:r>
              <a:r>
                <a:rPr lang="fr-CM" altLang="en-US" sz="3200" b="1">
                  <a:solidFill>
                    <a:srgbClr val="FF0000"/>
                  </a:solidFill>
                </a:rPr>
                <a:t>+1</a:t>
              </a:r>
            </a:p>
            <a:p>
              <a:pPr algn="ctr"/>
              <a:r>
                <a:rPr lang="fr-CM" altLang="en-US" sz="3200" b="1">
                  <a:solidFill>
                    <a:srgbClr val="FF0000"/>
                  </a:solidFill>
                </a:rPr>
                <a:t>=</a:t>
              </a:r>
            </a:p>
            <a:p>
              <a:pPr algn="ctr"/>
              <a:r>
                <a:rPr lang="fr-CM" altLang="en-US" sz="3200" b="1">
                  <a:solidFill>
                    <a:srgbClr val="FF0000"/>
                  </a:solidFill>
                </a:rPr>
                <a:t>(32-5)</a:t>
              </a:r>
              <a:r>
                <a:rPr lang="en-CA" altLang="en-US" sz="3200" b="1">
                  <a:solidFill>
                    <a:srgbClr val="FF0000"/>
                  </a:solidFill>
                </a:rPr>
                <a:t>/3+1=10</a:t>
              </a:r>
              <a:r>
                <a:rPr lang="fr-CM" altLang="en-US" sz="3200" b="1">
                  <a:solidFill>
                    <a:srgbClr val="FF0000"/>
                  </a:solidFill>
                </a:rPr>
                <a:t> </a:t>
              </a:r>
              <a:endParaRPr lang="en-CA" sz="320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1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be 3">
            <a:extLst>
              <a:ext uri="{FF2B5EF4-FFF2-40B4-BE49-F238E27FC236}">
                <a16:creationId xmlns:a16="http://schemas.microsoft.com/office/drawing/2014/main" id="{439F64C5-8272-4D5E-8062-474DD6BA3499}"/>
              </a:ext>
            </a:extLst>
          </p:cNvPr>
          <p:cNvSpPr/>
          <p:nvPr/>
        </p:nvSpPr>
        <p:spPr>
          <a:xfrm>
            <a:off x="3747469" y="3222700"/>
            <a:ext cx="668154" cy="1126281"/>
          </a:xfrm>
          <a:prstGeom prst="cube">
            <a:avLst>
              <a:gd name="adj" fmla="val 5051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D1775BB2-D9D9-49A9-913C-404684034BD5}"/>
              </a:ext>
            </a:extLst>
          </p:cNvPr>
          <p:cNvSpPr txBox="1"/>
          <p:nvPr/>
        </p:nvSpPr>
        <p:spPr>
          <a:xfrm>
            <a:off x="4466300" y="3447286"/>
            <a:ext cx="28084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600">
                <a:latin typeface="Times New Roman"/>
                <a:cs typeface="Times New Roman"/>
              </a:rPr>
              <a:t>?</a:t>
            </a:r>
            <a:endParaRPr lang="fr-CA" sz="1600">
              <a:cs typeface="Times New Roman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BD91098A-5E6A-4C18-916C-7A76957F43C1}"/>
              </a:ext>
            </a:extLst>
          </p:cNvPr>
          <p:cNvSpPr txBox="1"/>
          <p:nvPr/>
        </p:nvSpPr>
        <p:spPr>
          <a:xfrm rot="18738449">
            <a:off x="4302943" y="4158371"/>
            <a:ext cx="27603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600">
                <a:latin typeface="Times New Roman"/>
                <a:cs typeface="Times New Roman"/>
              </a:rPr>
              <a:t>?</a:t>
            </a:r>
            <a:endParaRPr lang="en-CA" sz="1600"/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5CB36548-156A-4D77-9D20-65A491901C90}"/>
              </a:ext>
            </a:extLst>
          </p:cNvPr>
          <p:cNvSpPr txBox="1"/>
          <p:nvPr/>
        </p:nvSpPr>
        <p:spPr>
          <a:xfrm>
            <a:off x="3704850" y="4398015"/>
            <a:ext cx="38985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600">
                <a:latin typeface="Times New Roman"/>
                <a:cs typeface="Times New Roman"/>
              </a:rPr>
              <a:t>  ?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260564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747469" y="3222700"/>
            <a:ext cx="668154" cy="1126281"/>
          </a:xfrm>
          <a:prstGeom prst="cube">
            <a:avLst>
              <a:gd name="adj" fmla="val 5051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466300" y="34472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246037" y="415837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704850" y="4398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/>
              <a:t>Filtre : </a:t>
            </a:r>
            <a:r>
              <a:rPr lang="fr-CA" sz="1600" b="1"/>
              <a:t>5x5x3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3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86919" y="5167061"/>
              <a:ext cx="2588481" cy="637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10x10x6=</a:t>
              </a:r>
              <a:r>
                <a:rPr lang="fr-CA" sz="2000" b="1">
                  <a:solidFill>
                    <a:srgbClr val="FF0000"/>
                  </a:solidFill>
                </a:rPr>
                <a:t>600 neurones</a:t>
              </a:r>
            </a:p>
            <a:p>
              <a:pPr algn="ctr"/>
              <a:r>
                <a:rPr lang="fr-CA" sz="2000"/>
                <a:t>6x5x5x</a:t>
              </a:r>
              <a:r>
                <a:rPr lang="fr-CA" sz="2000" b="1" u="sng"/>
                <a:t>3</a:t>
              </a:r>
              <a:r>
                <a:rPr lang="fr-CA" sz="2000"/>
                <a:t>=</a:t>
              </a:r>
              <a:r>
                <a:rPr lang="fr-CA" sz="2000" b="1" u="sng"/>
                <a:t>450</a:t>
              </a:r>
              <a:r>
                <a:rPr lang="fr-CA" sz="2000"/>
                <a:t> paramètres</a:t>
              </a:r>
              <a:endParaRPr lang="en-CA" sz="200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5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892269" y="164825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6 cartes d’activation</a:t>
            </a:r>
          </a:p>
          <a:p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3932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21" y="214805"/>
            <a:ext cx="2780398" cy="994172"/>
          </a:xfrm>
        </p:spPr>
        <p:txBody>
          <a:bodyPr/>
          <a:lstStyle/>
          <a:p>
            <a:r>
              <a:rPr lang="fr-CA"/>
              <a:t>Pourquoi ?</a:t>
            </a:r>
            <a:endParaRPr lang="en-CA"/>
          </a:p>
        </p:txBody>
      </p:sp>
      <p:pic>
        <p:nvPicPr>
          <p:cNvPr id="83972" name="Picture 4" descr="https://cdn-images-1.medium.com/max/1600/1*3OXoJsetPs2EnswGH6TIyQ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5" y="3538704"/>
            <a:ext cx="3070922" cy="20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446747" y="660972"/>
            <a:ext cx="3097221" cy="2318796"/>
            <a:chOff x="3677652" y="1193978"/>
            <a:chExt cx="1989683" cy="1681771"/>
          </a:xfrm>
        </p:grpSpPr>
        <p:sp>
          <p:nvSpPr>
            <p:cNvPr id="9" name="Oval 8"/>
            <p:cNvSpPr/>
            <p:nvPr/>
          </p:nvSpPr>
          <p:spPr>
            <a:xfrm>
              <a:off x="4193121" y="1763401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4208104" y="1193978"/>
              <a:ext cx="259239" cy="22058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4196271" y="1474271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359904" y="1977677"/>
              <a:ext cx="307431" cy="2327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4233204" y="1242954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89" name="Equation" r:id="rId4" imgW="152280" imgH="139680" progId="Equation.3">
                    <p:embed/>
                  </p:oleObj>
                </mc:Choice>
                <mc:Fallback>
                  <p:oleObj name="Equation" r:id="rId4" imgW="152280" imgH="1396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242954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4233204" y="152097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0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52097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"/>
            <p:cNvGraphicFramePr>
              <a:graphicFrameLocks noChangeAspect="1"/>
            </p:cNvGraphicFramePr>
            <p:nvPr/>
          </p:nvGraphicFramePr>
          <p:xfrm>
            <a:off x="4233204" y="1808900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1" name="Equation" r:id="rId7" imgW="152280" imgH="139680" progId="Equation.3">
                    <p:embed/>
                  </p:oleObj>
                </mc:Choice>
                <mc:Fallback>
                  <p:oleObj name="Equation" r:id="rId7" imgW="152280" imgH="139680" progId="Equation.3">
                    <p:embed/>
                    <p:pic>
                      <p:nvPicPr>
                        <p:cNvPr id="1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808900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6"/>
            <p:cNvGraphicFramePr>
              <a:graphicFrameLocks noChangeAspect="1"/>
            </p:cNvGraphicFramePr>
            <p:nvPr/>
          </p:nvGraphicFramePr>
          <p:xfrm>
            <a:off x="5397424" y="202775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2" name="Equation" r:id="rId8" imgW="152280" imgH="139680" progId="Equation.3">
                    <p:embed/>
                  </p:oleObj>
                </mc:Choice>
                <mc:Fallback>
                  <p:oleObj name="Equation" r:id="rId8" imgW="152280" imgH="139680" progId="Equation.3">
                    <p:embed/>
                    <p:pic>
                      <p:nvPicPr>
                        <p:cNvPr id="1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424" y="202775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Oval 16"/>
            <p:cNvSpPr/>
            <p:nvPr/>
          </p:nvSpPr>
          <p:spPr>
            <a:xfrm>
              <a:off x="4193121" y="2655442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298362" y="2703356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3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18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8362" y="2703356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Oval 18"/>
            <p:cNvSpPr/>
            <p:nvPr/>
          </p:nvSpPr>
          <p:spPr>
            <a:xfrm>
              <a:off x="4193121" y="2042698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" name="Object 6"/>
            <p:cNvGraphicFramePr>
              <a:graphicFrameLocks noChangeAspect="1"/>
            </p:cNvGraphicFramePr>
            <p:nvPr/>
          </p:nvGraphicFramePr>
          <p:xfrm>
            <a:off x="4233204" y="208819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4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08819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Oval 20"/>
            <p:cNvSpPr/>
            <p:nvPr/>
          </p:nvSpPr>
          <p:spPr>
            <a:xfrm>
              <a:off x="4193121" y="2343037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/>
          </p:nvGraphicFramePr>
          <p:xfrm>
            <a:off x="4233204" y="238853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5" name="Equation" r:id="rId12" imgW="152280" imgH="139680" progId="Equation.3">
                    <p:embed/>
                  </p:oleObj>
                </mc:Choice>
                <mc:Fallback>
                  <p:oleObj name="Equation" r:id="rId12" imgW="152280" imgH="139680" progId="Equation.3">
                    <p:embed/>
                    <p:pic>
                      <p:nvPicPr>
                        <p:cNvPr id="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38853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3677652" y="1473737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764334"/>
                </p:ext>
              </p:extLst>
            </p:nvPr>
          </p:nvGraphicFramePr>
          <p:xfrm>
            <a:off x="3740699" y="1473348"/>
            <a:ext cx="155013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6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24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0699" y="1473348"/>
                          <a:ext cx="155013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Oval 24"/>
            <p:cNvSpPr/>
            <p:nvPr/>
          </p:nvSpPr>
          <p:spPr>
            <a:xfrm>
              <a:off x="3677652" y="177678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7851810"/>
                </p:ext>
              </p:extLst>
            </p:nvPr>
          </p:nvGraphicFramePr>
          <p:xfrm>
            <a:off x="3734580" y="1777312"/>
            <a:ext cx="168271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7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4580" y="1777312"/>
                          <a:ext cx="168271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/>
            <p:cNvSpPr/>
            <p:nvPr/>
          </p:nvSpPr>
          <p:spPr>
            <a:xfrm>
              <a:off x="3677652" y="210657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781264" y="2162062"/>
            <a:ext cx="74543" cy="92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8" name="Equation" r:id="rId17" imgW="101520" imgH="164880" progId="Equation.3">
                    <p:embed/>
                  </p:oleObj>
                </mc:Choice>
                <mc:Fallback>
                  <p:oleObj name="Equation" r:id="rId17" imgW="101520" imgH="164880" progId="Equation.3">
                    <p:embed/>
                    <p:pic>
                      <p:nvPicPr>
                        <p:cNvPr id="29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264" y="2162062"/>
                          <a:ext cx="74543" cy="920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6" name="Straight Arrow Connector 135"/>
            <p:cNvCxnSpPr>
              <a:stCxn id="28" idx="6"/>
              <a:endCxn id="9" idx="2"/>
            </p:cNvCxnSpPr>
            <p:nvPr/>
          </p:nvCxnSpPr>
          <p:spPr>
            <a:xfrm flipV="1">
              <a:off x="3959417" y="1873554"/>
              <a:ext cx="233704" cy="3318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25" idx="6"/>
              <a:endCxn id="9" idx="2"/>
            </p:cNvCxnSpPr>
            <p:nvPr/>
          </p:nvCxnSpPr>
          <p:spPr>
            <a:xfrm flipV="1">
              <a:off x="3959417" y="1873554"/>
              <a:ext cx="233704" cy="2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23" idx="6"/>
              <a:endCxn id="10" idx="2"/>
            </p:cNvCxnSpPr>
            <p:nvPr/>
          </p:nvCxnSpPr>
          <p:spPr>
            <a:xfrm flipV="1">
              <a:off x="3959417" y="1304269"/>
              <a:ext cx="248687" cy="268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28" idx="6"/>
              <a:endCxn id="11" idx="2"/>
            </p:cNvCxnSpPr>
            <p:nvPr/>
          </p:nvCxnSpPr>
          <p:spPr>
            <a:xfrm flipV="1">
              <a:off x="3959416" y="1595458"/>
              <a:ext cx="236855" cy="609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25" idx="6"/>
              <a:endCxn id="11" idx="2"/>
            </p:cNvCxnSpPr>
            <p:nvPr/>
          </p:nvCxnSpPr>
          <p:spPr>
            <a:xfrm flipV="1">
              <a:off x="3959416" y="1595458"/>
              <a:ext cx="236855" cy="2801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28" idx="6"/>
              <a:endCxn id="19" idx="2"/>
            </p:cNvCxnSpPr>
            <p:nvPr/>
          </p:nvCxnSpPr>
          <p:spPr>
            <a:xfrm flipV="1">
              <a:off x="3959417" y="2152852"/>
              <a:ext cx="233704" cy="52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28" idx="6"/>
              <a:endCxn id="21" idx="2"/>
            </p:cNvCxnSpPr>
            <p:nvPr/>
          </p:nvCxnSpPr>
          <p:spPr>
            <a:xfrm>
              <a:off x="3959417" y="2205394"/>
              <a:ext cx="233704" cy="2477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23" idx="6"/>
              <a:endCxn id="19" idx="2"/>
            </p:cNvCxnSpPr>
            <p:nvPr/>
          </p:nvCxnSpPr>
          <p:spPr>
            <a:xfrm>
              <a:off x="3959417" y="1572558"/>
              <a:ext cx="233704" cy="580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25" idx="6"/>
              <a:endCxn id="21" idx="2"/>
            </p:cNvCxnSpPr>
            <p:nvPr/>
          </p:nvCxnSpPr>
          <p:spPr>
            <a:xfrm>
              <a:off x="3959417" y="1875604"/>
              <a:ext cx="233704" cy="577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23" idx="6"/>
              <a:endCxn id="11" idx="2"/>
            </p:cNvCxnSpPr>
            <p:nvPr/>
          </p:nvCxnSpPr>
          <p:spPr>
            <a:xfrm>
              <a:off x="3959416" y="1572558"/>
              <a:ext cx="236855" cy="22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41" idx="2"/>
            </p:cNvCxnSpPr>
            <p:nvPr/>
          </p:nvCxnSpPr>
          <p:spPr>
            <a:xfrm>
              <a:off x="4467344" y="1304269"/>
              <a:ext cx="338535" cy="4450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41" idx="2"/>
            </p:cNvCxnSpPr>
            <p:nvPr/>
          </p:nvCxnSpPr>
          <p:spPr>
            <a:xfrm>
              <a:off x="4479177" y="1595458"/>
              <a:ext cx="326701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2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016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41" idx="2"/>
            </p:cNvCxnSpPr>
            <p:nvPr/>
          </p:nvCxnSpPr>
          <p:spPr>
            <a:xfrm flipV="1">
              <a:off x="4482328" y="1749296"/>
              <a:ext cx="323550" cy="7038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4035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802728" y="191723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805878" y="1628110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42" name="Object 6"/>
            <p:cNvGraphicFramePr>
              <a:graphicFrameLocks noChangeAspect="1"/>
            </p:cNvGraphicFramePr>
            <p:nvPr/>
          </p:nvGraphicFramePr>
          <p:xfrm>
            <a:off x="4842811" y="167481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9" name="Equation" r:id="rId18" imgW="152280" imgH="139680" progId="Equation.3">
                    <p:embed/>
                  </p:oleObj>
                </mc:Choice>
                <mc:Fallback>
                  <p:oleObj name="Equation" r:id="rId18" imgW="152280" imgH="139680" progId="Equation.3">
                    <p:embed/>
                    <p:pic>
                      <p:nvPicPr>
                        <p:cNvPr id="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67481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6"/>
            <p:cNvGraphicFramePr>
              <a:graphicFrameLocks noChangeAspect="1"/>
            </p:cNvGraphicFramePr>
            <p:nvPr/>
          </p:nvGraphicFramePr>
          <p:xfrm>
            <a:off x="4842811" y="1962739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00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4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962739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Straight Arrow Connector 51"/>
            <p:cNvCxnSpPr>
              <a:endCxn id="40" idx="2"/>
            </p:cNvCxnSpPr>
            <p:nvPr/>
          </p:nvCxnSpPr>
          <p:spPr>
            <a:xfrm>
              <a:off x="4467343" y="1304270"/>
              <a:ext cx="335384" cy="723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0" idx="2"/>
            </p:cNvCxnSpPr>
            <p:nvPr/>
          </p:nvCxnSpPr>
          <p:spPr>
            <a:xfrm>
              <a:off x="4479176" y="1595457"/>
              <a:ext cx="323550" cy="431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0" idx="2"/>
            </p:cNvCxnSpPr>
            <p:nvPr/>
          </p:nvCxnSpPr>
          <p:spPr>
            <a:xfrm>
              <a:off x="4482328" y="1873554"/>
              <a:ext cx="320399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40" idx="2"/>
            </p:cNvCxnSpPr>
            <p:nvPr/>
          </p:nvCxnSpPr>
          <p:spPr>
            <a:xfrm flipV="1">
              <a:off x="4482328" y="2027393"/>
              <a:ext cx="320399" cy="125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4805237" y="224144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/>
          </p:nvGraphicFramePr>
          <p:xfrm>
            <a:off x="4910479" y="2289364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01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59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0479" y="2289364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3" name="Straight Arrow Connector 62"/>
            <p:cNvCxnSpPr>
              <a:stCxn id="58" idx="5"/>
              <a:endCxn id="12" idx="2"/>
            </p:cNvCxnSpPr>
            <p:nvPr/>
          </p:nvCxnSpPr>
          <p:spPr>
            <a:xfrm flipV="1">
              <a:off x="5052091" y="2094067"/>
              <a:ext cx="307813" cy="335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40" idx="6"/>
              <a:endCxn id="12" idx="2"/>
            </p:cNvCxnSpPr>
            <p:nvPr/>
          </p:nvCxnSpPr>
          <p:spPr>
            <a:xfrm>
              <a:off x="5091935" y="2027393"/>
              <a:ext cx="267969" cy="6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41" idx="6"/>
              <a:endCxn id="12" idx="2"/>
            </p:cNvCxnSpPr>
            <p:nvPr/>
          </p:nvCxnSpPr>
          <p:spPr>
            <a:xfrm>
              <a:off x="5088784" y="1749296"/>
              <a:ext cx="271121" cy="344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7" idx="6"/>
              <a:endCxn id="40" idx="2"/>
            </p:cNvCxnSpPr>
            <p:nvPr/>
          </p:nvCxnSpPr>
          <p:spPr>
            <a:xfrm flipV="1">
              <a:off x="4482328" y="2027392"/>
              <a:ext cx="320399" cy="7382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21" idx="6"/>
              <a:endCxn id="40" idx="2"/>
            </p:cNvCxnSpPr>
            <p:nvPr/>
          </p:nvCxnSpPr>
          <p:spPr>
            <a:xfrm flipV="1">
              <a:off x="4482328" y="2027393"/>
              <a:ext cx="320399" cy="4257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/>
          <p:cNvSpPr txBox="1"/>
          <p:nvPr/>
        </p:nvSpPr>
        <p:spPr>
          <a:xfrm>
            <a:off x="1460177" y="562585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Données en entrée</a:t>
            </a:r>
            <a:endParaRPr lang="en-CA" sz="1800"/>
          </a:p>
        </p:txBody>
      </p:sp>
      <p:graphicFrame>
        <p:nvGraphicFramePr>
          <p:cNvPr id="161" name="Object 6"/>
          <p:cNvGraphicFramePr>
            <a:graphicFrameLocks noChangeAspect="1"/>
          </p:cNvGraphicFramePr>
          <p:nvPr/>
        </p:nvGraphicFramePr>
        <p:xfrm>
          <a:off x="2108201" y="3015460"/>
          <a:ext cx="368334" cy="52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2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1" y="3015460"/>
                        <a:ext cx="368334" cy="5241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Arrow Connector 159"/>
          <p:cNvCxnSpPr/>
          <p:nvPr/>
        </p:nvCxnSpPr>
        <p:spPr>
          <a:xfrm flipV="1">
            <a:off x="2476535" y="2403176"/>
            <a:ext cx="1149702" cy="81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557001" y="3538704"/>
            <a:ext cx="2829989" cy="2420177"/>
            <a:chOff x="5785084" y="3575271"/>
            <a:chExt cx="3773320" cy="3226903"/>
          </a:xfrm>
        </p:grpSpPr>
        <p:pic>
          <p:nvPicPr>
            <p:cNvPr id="83970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TextBox 163"/>
            <p:cNvSpPr txBox="1"/>
            <p:nvPr/>
          </p:nvSpPr>
          <p:spPr>
            <a:xfrm>
              <a:off x="5875343" y="6309731"/>
              <a:ext cx="36830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de la dernière couche</a:t>
              </a:r>
              <a:endParaRPr lang="en-CA" sz="180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359638" y="3216826"/>
            <a:ext cx="2535302" cy="2742056"/>
            <a:chOff x="5785084" y="3146101"/>
            <a:chExt cx="3380403" cy="3656075"/>
          </a:xfrm>
        </p:grpSpPr>
        <p:pic>
          <p:nvPicPr>
            <p:cNvPr id="169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TextBox 169"/>
            <p:cNvSpPr txBox="1"/>
            <p:nvPr/>
          </p:nvSpPr>
          <p:spPr>
            <a:xfrm>
              <a:off x="6360449" y="6309733"/>
              <a:ext cx="22296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du réseau</a:t>
              </a:r>
              <a:endParaRPr lang="en-CA" sz="1800"/>
            </a:p>
          </p:txBody>
        </p:sp>
        <p:graphicFrame>
          <p:nvGraphicFramePr>
            <p:cNvPr id="171" name="Object 6"/>
            <p:cNvGraphicFramePr>
              <a:graphicFrameLocks noChangeAspect="1"/>
            </p:cNvGraphicFramePr>
            <p:nvPr/>
          </p:nvGraphicFramePr>
          <p:xfrm>
            <a:off x="8057562" y="3146101"/>
            <a:ext cx="681037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03" name="Equation" r:id="rId23" imgW="419040" imgH="228600" progId="Equation.3">
                    <p:embed/>
                  </p:oleObj>
                </mc:Choice>
                <mc:Fallback>
                  <p:oleObj name="Equation" r:id="rId23" imgW="419040" imgH="228600" progId="Equation.3">
                    <p:embed/>
                    <p:pic>
                      <p:nvPicPr>
                        <p:cNvPr id="1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7562" y="3146101"/>
                          <a:ext cx="681037" cy="3762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72" name="Straight Arrow Connector 171"/>
          <p:cNvCxnSpPr/>
          <p:nvPr/>
        </p:nvCxnSpPr>
        <p:spPr>
          <a:xfrm flipV="1">
            <a:off x="5187459" y="2317313"/>
            <a:ext cx="750691" cy="122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7299087" y="3579876"/>
            <a:ext cx="855075" cy="186537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 flipV="1">
            <a:off x="6725005" y="2011519"/>
            <a:ext cx="1147149" cy="135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3" idx="6"/>
            <a:endCxn id="21" idx="2"/>
          </p:cNvCxnSpPr>
          <p:nvPr/>
        </p:nvCxnSpPr>
        <p:spPr>
          <a:xfrm>
            <a:off x="3885354" y="1182952"/>
            <a:ext cx="363793" cy="1214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6"/>
            <a:endCxn id="10" idx="2"/>
          </p:cNvCxnSpPr>
          <p:nvPr/>
        </p:nvCxnSpPr>
        <p:spPr>
          <a:xfrm flipV="1">
            <a:off x="3885354" y="813040"/>
            <a:ext cx="387116" cy="12424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5" idx="6"/>
            <a:endCxn id="10" idx="2"/>
          </p:cNvCxnSpPr>
          <p:nvPr/>
        </p:nvCxnSpPr>
        <p:spPr>
          <a:xfrm flipV="1">
            <a:off x="3885354" y="813040"/>
            <a:ext cx="387116" cy="7877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5" idx="6"/>
            <a:endCxn id="19" idx="2"/>
          </p:cNvCxnSpPr>
          <p:nvPr/>
        </p:nvCxnSpPr>
        <p:spPr>
          <a:xfrm>
            <a:off x="3885354" y="1600786"/>
            <a:ext cx="363793" cy="382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31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02" y="167573"/>
            <a:ext cx="3092126" cy="994172"/>
          </a:xfrm>
        </p:spPr>
        <p:txBody>
          <a:bodyPr/>
          <a:lstStyle/>
          <a:p>
            <a:r>
              <a:rPr lang="fr-CA"/>
              <a:t>Pourquoi ?</a:t>
            </a:r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BD35B46A-E97B-41D5-A913-8C52530D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31" y="1281766"/>
            <a:ext cx="6578389" cy="469120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3D285A8-C82E-40E7-B219-0ED39C86F277}"/>
              </a:ext>
            </a:extLst>
          </p:cNvPr>
          <p:cNvSpPr txBox="1"/>
          <p:nvPr/>
        </p:nvSpPr>
        <p:spPr>
          <a:xfrm>
            <a:off x="1915706" y="6364904"/>
            <a:ext cx="705070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latin typeface="Times New Roman"/>
                <a:cs typeface="Times New Roman"/>
              </a:rPr>
              <a:t>https://www.analyticsvidhya.com/blog/2021/06/beginner-friendly-project-cat-and-dog-classification-using-cnn/</a:t>
            </a:r>
            <a:endParaRPr lang="fr-FR" sz="12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2026742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(4:3)</PresentationFormat>
  <Slides>173</Slides>
  <Notes>1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173</vt:i4>
      </vt:variant>
    </vt:vector>
  </HeadingPairs>
  <TitlesOfParts>
    <vt:vector size="174" baseType="lpstr">
      <vt:lpstr>Modèle par défaut</vt:lpstr>
      <vt:lpstr>Réseaux de neurones IFT 780</vt:lpstr>
      <vt:lpstr>Présentation PowerPoint</vt:lpstr>
      <vt:lpstr>Présentation PowerPoint</vt:lpstr>
      <vt:lpstr>Présentation PowerPoint</vt:lpstr>
      <vt:lpstr>Example</vt:lpstr>
      <vt:lpstr>Comment classifier des images?</vt:lpstr>
      <vt:lpstr>Comment classifier des images?</vt:lpstr>
      <vt:lpstr>Beaucoup de paramètres  (7850 params dans la couche 1)</vt:lpstr>
      <vt:lpstr>Beaucoup trop de paramètres (655,370 params dans la couche 1)</vt:lpstr>
      <vt:lpstr>Beaucoup TROP de paramètres  (160M de params dans la couche 1)</vt:lpstr>
      <vt:lpstr>Problème:</vt:lpstr>
      <vt:lpstr>Comment réduire le nombre de connections?</vt:lpstr>
      <vt:lpstr>Présentation PowerPoint</vt:lpstr>
      <vt:lpstr>Présentation PowerPoint</vt:lpstr>
      <vt:lpstr>Convolution et  couche convolutionnelle 1D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 gros   convolution = produit scalaire + translation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Convolution et  couche convolutionnelle 2D</vt:lpstr>
      <vt:lpstr>Filtage 2D  (sans flip de filtre)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Image noir/blanc vs. couleur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Pourquoi ?</vt:lpstr>
      <vt:lpstr>Pourquoi ?</vt:lpstr>
      <vt:lpstr>Exemple</vt:lpstr>
      <vt:lpstr>Exemple</vt:lpstr>
      <vt:lpstr>Exemple</vt:lpstr>
      <vt:lpstr>Exemple</vt:lpstr>
      <vt:lpstr>Exemple</vt:lpstr>
      <vt:lpstr>Exemple</vt:lpstr>
      <vt:lpstr>Exemple</vt:lpstr>
      <vt:lpstr>Des filtres 1x1? Oui ça marche</vt:lpstr>
      <vt:lpstr>Exemple simple d’un filtre 1x1</vt:lpstr>
      <vt:lpstr>Tout comme un Perceptron multi-couches, un réseau à convolution contient plusieurs couches consécutives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Tout comme un Perceptron multi-couches, un réseau à convolution se termine par une couche de sortie avec 1 neurone par variable prédite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Réseaux à convolution vs Réseaux pleinement convolutionnels</vt:lpstr>
      <vt:lpstr>Présentation PowerPoint</vt:lpstr>
      <vt:lpstr>Présentation PowerPoint</vt:lpstr>
      <vt:lpstr>Présentation PowerPoint</vt:lpstr>
      <vt:lpstr>Présentation PowerPoint</vt:lpstr>
      <vt:lpstr>Taille filtre = nb de neurones couche précédente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Pooling</vt:lpstr>
      <vt:lpstr>Réduction de la taille des cartes d’activation</vt:lpstr>
      <vt:lpstr>Max pooling</vt:lpstr>
      <vt:lpstr>Mean pooling</vt:lpstr>
      <vt:lpstr>Max pooling</vt:lpstr>
      <vt:lpstr>Max pooling</vt:lpstr>
      <vt:lpstr>Illustration d’un CNN complet</vt:lpstr>
      <vt:lpstr>Présentation PowerPoint</vt:lpstr>
      <vt:lpstr> Multiplication matricielle parcimonieuse</vt:lpstr>
      <vt:lpstr>Il est plus rapide de multiplier des matrices que de les convoluer.</vt:lpstr>
      <vt:lpstr>Il est plus rapide de multiplier des matrices que de les convoluer.</vt:lpstr>
      <vt:lpstr>Rappel</vt:lpstr>
      <vt:lpstr>Rappel</vt:lpstr>
      <vt:lpstr>Rappel</vt:lpstr>
      <vt:lpstr>Rappel</vt:lpstr>
      <vt:lpstr>Linéarisation de l’entrée et « matriçage » du filtre</vt:lpstr>
      <vt:lpstr>Linéarisation de l’entrée et « matriçage » du filtre</vt:lpstr>
      <vt:lpstr>Présentation PowerPoint</vt:lpstr>
      <vt:lpstr>Linéarisation de l’entrée et « matriçage » du filtre</vt:lpstr>
      <vt:lpstr>Présentation PowerPoint</vt:lpstr>
      <vt:lpstr>Linéarisation de l’entrée et « matriçage » du filtre</vt:lpstr>
      <vt:lpstr>Présentation PowerPoint</vt:lpstr>
      <vt:lpstr>Présentation PowerPoint</vt:lpstr>
      <vt:lpstr>Présentation PowerPoint</vt:lpstr>
      <vt:lpstr>On peut faire la même chose mais en linéarisant le filtre et en « matriçant » l’entrée</vt:lpstr>
      <vt:lpstr>On peut faire la même chose mais en linéarisant le filtre et en « matriçant » l’entrée</vt:lpstr>
      <vt:lpstr>On peut faire la même chose mais en linéarisant le filtre et en « matriçant » l’entrée</vt:lpstr>
      <vt:lpstr>On peut faire la même chose mais en linéarisant le filtre et en « matriçant » l’entrée</vt:lpstr>
      <vt:lpstr>Présentation PowerPoint</vt:lpstr>
      <vt:lpstr>On peut faire la même chose mais en linéarisant le filtre et en « matriçant » l’entrée</vt:lpstr>
      <vt:lpstr>Ou encore…</vt:lpstr>
      <vt:lpstr>On peut faire la même chose mais en linéarisant le filtre et en « matriçant » l’entrée</vt:lpstr>
      <vt:lpstr>Présentation PowerPoint</vt:lpstr>
    </vt:vector>
  </TitlesOfParts>
  <Company>UdeM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d’images IFT 529</dc:title>
  <dc:creator>Pierre-Marc Jodoin</dc:creator>
  <cp:revision>59</cp:revision>
  <cp:lastPrinted>2019-07-22T20:18:13Z</cp:lastPrinted>
  <dcterms:created xsi:type="dcterms:W3CDTF">2006-12-12T14:46:28Z</dcterms:created>
  <dcterms:modified xsi:type="dcterms:W3CDTF">2022-01-18T19:44:28Z</dcterms:modified>
</cp:coreProperties>
</file>